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8"/>
  </p:notesMasterIdLst>
  <p:handoutMasterIdLst>
    <p:handoutMasterId r:id="rId19"/>
  </p:handoutMasterIdLst>
  <p:sldIdLst>
    <p:sldId id="257" r:id="rId5"/>
    <p:sldId id="284" r:id="rId6"/>
    <p:sldId id="275" r:id="rId7"/>
    <p:sldId id="274" r:id="rId8"/>
    <p:sldId id="276" r:id="rId9"/>
    <p:sldId id="277" r:id="rId10"/>
    <p:sldId id="279" r:id="rId11"/>
    <p:sldId id="278" r:id="rId12"/>
    <p:sldId id="282" r:id="rId13"/>
    <p:sldId id="286" r:id="rId14"/>
    <p:sldId id="285" r:id="rId15"/>
    <p:sldId id="287" r:id="rId16"/>
    <p:sldId id="288" r:id="rId1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8"/>
  </p:normalViewPr>
  <p:slideViewPr>
    <p:cSldViewPr snapToGrid="0" snapToObjects="1">
      <p:cViewPr varScale="1">
        <p:scale>
          <a:sx n="60" d="100"/>
          <a:sy n="60" d="100"/>
        </p:scale>
        <p:origin x="96" y="330"/>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C35EF-AF13-4A23-A2F5-CE398C79CE8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491EA0-697D-42B6-B2B1-21C0DF960BB8}">
      <dgm:prSet custT="1"/>
      <dgm:spPr/>
      <dgm:t>
        <a:bodyPr/>
        <a:lstStyle/>
        <a:p>
          <a:r>
            <a:rPr lang="el-GR" sz="1800" baseline="0" dirty="0">
              <a:latin typeface="Arial" panose="020B0604020202020204" pitchFamily="34" charset="0"/>
              <a:cs typeface="Arial" panose="020B0604020202020204" pitchFamily="34" charset="0"/>
            </a:rPr>
            <a:t>Παροχή συμβουλευτικής και ψυχολογικής στήριξης, διάγνωση και θεραπευτικές υπηρεσίες μέσω:</a:t>
          </a:r>
        </a:p>
        <a:p>
          <a:r>
            <a:rPr lang="el-GR" sz="1800" baseline="0" dirty="0">
              <a:latin typeface="Arial" panose="020B0604020202020204" pitchFamily="34" charset="0"/>
              <a:cs typeface="Arial" panose="020B0604020202020204" pitchFamily="34" charset="0"/>
            </a:rPr>
            <a:t>Ατομικών συνεδριών / Συμμετοχή σε ομάδες στήριξης και ενδυνάμωσης</a:t>
          </a:r>
          <a:endParaRPr lang="en-US" sz="1800" dirty="0">
            <a:latin typeface="Arial" panose="020B0604020202020204" pitchFamily="34" charset="0"/>
            <a:cs typeface="Arial" panose="020B0604020202020204" pitchFamily="34" charset="0"/>
          </a:endParaRPr>
        </a:p>
      </dgm:t>
    </dgm:pt>
    <dgm:pt modelId="{F11375D0-9026-49CE-8650-A4B9A591FA9B}" type="parTrans" cxnId="{3309AFD0-B8EF-42B8-B508-060D5A315A73}">
      <dgm:prSet/>
      <dgm:spPr/>
      <dgm:t>
        <a:bodyPr/>
        <a:lstStyle/>
        <a:p>
          <a:endParaRPr lang="en-US"/>
        </a:p>
      </dgm:t>
    </dgm:pt>
    <dgm:pt modelId="{A7134CF3-F559-4A8B-80D8-F6EC1E0D1055}" type="sibTrans" cxnId="{3309AFD0-B8EF-42B8-B508-060D5A315A73}">
      <dgm:prSet/>
      <dgm:spPr/>
      <dgm:t>
        <a:bodyPr/>
        <a:lstStyle/>
        <a:p>
          <a:endParaRPr lang="en-US"/>
        </a:p>
      </dgm:t>
    </dgm:pt>
    <dgm:pt modelId="{657C59DA-287F-4372-93F7-94FB83112CF6}">
      <dgm:prSet custT="1"/>
      <dgm:spPr/>
      <dgm:t>
        <a:bodyPr/>
        <a:lstStyle/>
        <a:p>
          <a:r>
            <a:rPr lang="el-GR" sz="1800" baseline="0" dirty="0">
              <a:latin typeface="Arial" panose="020B0604020202020204" pitchFamily="34" charset="0"/>
              <a:cs typeface="Arial" panose="020B0604020202020204" pitchFamily="34" charset="0"/>
            </a:rPr>
            <a:t>Διαδικτυακά σεμινάρια - Ημερίδες ενημέρωσης και ευαισθητοποίησης σε ψυχοκοινωνικά θέματα.</a:t>
          </a:r>
          <a:endParaRPr lang="en-US" sz="1800" dirty="0">
            <a:latin typeface="Arial" panose="020B0604020202020204" pitchFamily="34" charset="0"/>
            <a:cs typeface="Arial" panose="020B0604020202020204" pitchFamily="34" charset="0"/>
          </a:endParaRPr>
        </a:p>
      </dgm:t>
    </dgm:pt>
    <dgm:pt modelId="{9647A724-60B2-421A-BD0A-236376EAE5EE}" type="parTrans" cxnId="{1363B85E-D177-4AD6-8B4B-9E355E1211A6}">
      <dgm:prSet/>
      <dgm:spPr/>
      <dgm:t>
        <a:bodyPr/>
        <a:lstStyle/>
        <a:p>
          <a:endParaRPr lang="en-US"/>
        </a:p>
      </dgm:t>
    </dgm:pt>
    <dgm:pt modelId="{64F983D0-B68C-4234-A478-51EC935E4166}" type="sibTrans" cxnId="{1363B85E-D177-4AD6-8B4B-9E355E1211A6}">
      <dgm:prSet/>
      <dgm:spPr/>
      <dgm:t>
        <a:bodyPr/>
        <a:lstStyle/>
        <a:p>
          <a:endParaRPr lang="en-US"/>
        </a:p>
      </dgm:t>
    </dgm:pt>
    <dgm:pt modelId="{9345B948-2050-46BB-B272-76C461726E94}">
      <dgm:prSet custT="1"/>
      <dgm:spPr/>
      <dgm:t>
        <a:bodyPr/>
        <a:lstStyle/>
        <a:p>
          <a:r>
            <a:rPr lang="el-GR" sz="1800" baseline="0" dirty="0">
              <a:latin typeface="Arial" panose="020B0604020202020204" pitchFamily="34" charset="0"/>
              <a:cs typeface="Arial" panose="020B0604020202020204" pitchFamily="34" charset="0"/>
            </a:rPr>
            <a:t>Συνεργασία με τον Ψυχίατρο του Γραφείου  Συμβουλευτικών Υπηρεσιών Υγείας, την Ψυχιατρική Κλινική του ΠΓΝΠ και τον ΣΟΨΥ.</a:t>
          </a:r>
          <a:endParaRPr lang="en-US" sz="1800" dirty="0">
            <a:latin typeface="Arial" panose="020B0604020202020204" pitchFamily="34" charset="0"/>
            <a:cs typeface="Arial" panose="020B0604020202020204" pitchFamily="34" charset="0"/>
          </a:endParaRPr>
        </a:p>
      </dgm:t>
    </dgm:pt>
    <dgm:pt modelId="{C7D744A3-096F-4BEE-86D2-8F94F51EBB8B}" type="parTrans" cxnId="{D24CFE3D-736B-4712-ADAA-22073E20C9C4}">
      <dgm:prSet/>
      <dgm:spPr/>
      <dgm:t>
        <a:bodyPr/>
        <a:lstStyle/>
        <a:p>
          <a:endParaRPr lang="en-US"/>
        </a:p>
      </dgm:t>
    </dgm:pt>
    <dgm:pt modelId="{429B27DC-96F8-4474-9554-38283DE3C549}" type="sibTrans" cxnId="{D24CFE3D-736B-4712-ADAA-22073E20C9C4}">
      <dgm:prSet/>
      <dgm:spPr/>
      <dgm:t>
        <a:bodyPr/>
        <a:lstStyle/>
        <a:p>
          <a:endParaRPr lang="en-US"/>
        </a:p>
      </dgm:t>
    </dgm:pt>
    <dgm:pt modelId="{36F5F977-0D67-46B8-B368-5483AA051669}" type="pres">
      <dgm:prSet presAssocID="{7EAC35EF-AF13-4A23-A2F5-CE398C79CE85}" presName="linear" presStyleCnt="0">
        <dgm:presLayoutVars>
          <dgm:animLvl val="lvl"/>
          <dgm:resizeHandles val="exact"/>
        </dgm:presLayoutVars>
      </dgm:prSet>
      <dgm:spPr/>
      <dgm:t>
        <a:bodyPr/>
        <a:lstStyle/>
        <a:p>
          <a:endParaRPr lang="el-GR"/>
        </a:p>
      </dgm:t>
    </dgm:pt>
    <dgm:pt modelId="{ECC1EF33-CFAE-4D87-A37A-4857420A0DDD}" type="pres">
      <dgm:prSet presAssocID="{97491EA0-697D-42B6-B2B1-21C0DF960BB8}" presName="parentText" presStyleLbl="node1" presStyleIdx="0" presStyleCnt="3">
        <dgm:presLayoutVars>
          <dgm:chMax val="0"/>
          <dgm:bulletEnabled val="1"/>
        </dgm:presLayoutVars>
      </dgm:prSet>
      <dgm:spPr/>
      <dgm:t>
        <a:bodyPr/>
        <a:lstStyle/>
        <a:p>
          <a:endParaRPr lang="el-GR"/>
        </a:p>
      </dgm:t>
    </dgm:pt>
    <dgm:pt modelId="{3E4CC56B-947F-4C87-B6F8-F8B9BD3E41B6}" type="pres">
      <dgm:prSet presAssocID="{A7134CF3-F559-4A8B-80D8-F6EC1E0D1055}" presName="spacer" presStyleCnt="0"/>
      <dgm:spPr/>
    </dgm:pt>
    <dgm:pt modelId="{AED459E6-3AE0-4FCA-A932-FE6C99465AAD}" type="pres">
      <dgm:prSet presAssocID="{657C59DA-287F-4372-93F7-94FB83112CF6}" presName="parentText" presStyleLbl="node1" presStyleIdx="1" presStyleCnt="3">
        <dgm:presLayoutVars>
          <dgm:chMax val="0"/>
          <dgm:bulletEnabled val="1"/>
        </dgm:presLayoutVars>
      </dgm:prSet>
      <dgm:spPr/>
      <dgm:t>
        <a:bodyPr/>
        <a:lstStyle/>
        <a:p>
          <a:endParaRPr lang="el-GR"/>
        </a:p>
      </dgm:t>
    </dgm:pt>
    <dgm:pt modelId="{B6C024DA-992F-44E7-98FB-A586518FC42B}" type="pres">
      <dgm:prSet presAssocID="{64F983D0-B68C-4234-A478-51EC935E4166}" presName="spacer" presStyleCnt="0"/>
      <dgm:spPr/>
    </dgm:pt>
    <dgm:pt modelId="{50D522CF-D70A-4C8C-8E8E-D30EDB2E315F}" type="pres">
      <dgm:prSet presAssocID="{9345B948-2050-46BB-B272-76C461726E94}" presName="parentText" presStyleLbl="node1" presStyleIdx="2" presStyleCnt="3">
        <dgm:presLayoutVars>
          <dgm:chMax val="0"/>
          <dgm:bulletEnabled val="1"/>
        </dgm:presLayoutVars>
      </dgm:prSet>
      <dgm:spPr/>
      <dgm:t>
        <a:bodyPr/>
        <a:lstStyle/>
        <a:p>
          <a:endParaRPr lang="el-GR"/>
        </a:p>
      </dgm:t>
    </dgm:pt>
  </dgm:ptLst>
  <dgm:cxnLst>
    <dgm:cxn modelId="{CB2CB9D2-3F26-4467-AAD3-A25E5D163853}" type="presOf" srcId="{657C59DA-287F-4372-93F7-94FB83112CF6}" destId="{AED459E6-3AE0-4FCA-A932-FE6C99465AAD}" srcOrd="0" destOrd="0" presId="urn:microsoft.com/office/officeart/2005/8/layout/vList2"/>
    <dgm:cxn modelId="{04AACBCE-5B1E-48F4-B747-589048E54CE8}" type="presOf" srcId="{9345B948-2050-46BB-B272-76C461726E94}" destId="{50D522CF-D70A-4C8C-8E8E-D30EDB2E315F}" srcOrd="0" destOrd="0" presId="urn:microsoft.com/office/officeart/2005/8/layout/vList2"/>
    <dgm:cxn modelId="{F9F63FA6-A339-48A6-947A-C82947AAC234}" type="presOf" srcId="{7EAC35EF-AF13-4A23-A2F5-CE398C79CE85}" destId="{36F5F977-0D67-46B8-B368-5483AA051669}" srcOrd="0" destOrd="0" presId="urn:microsoft.com/office/officeart/2005/8/layout/vList2"/>
    <dgm:cxn modelId="{D24CFE3D-736B-4712-ADAA-22073E20C9C4}" srcId="{7EAC35EF-AF13-4A23-A2F5-CE398C79CE85}" destId="{9345B948-2050-46BB-B272-76C461726E94}" srcOrd="2" destOrd="0" parTransId="{C7D744A3-096F-4BEE-86D2-8F94F51EBB8B}" sibTransId="{429B27DC-96F8-4474-9554-38283DE3C549}"/>
    <dgm:cxn modelId="{BEEECD92-8244-4E9C-9DDB-34223DB78B62}" type="presOf" srcId="{97491EA0-697D-42B6-B2B1-21C0DF960BB8}" destId="{ECC1EF33-CFAE-4D87-A37A-4857420A0DDD}" srcOrd="0" destOrd="0" presId="urn:microsoft.com/office/officeart/2005/8/layout/vList2"/>
    <dgm:cxn modelId="{3309AFD0-B8EF-42B8-B508-060D5A315A73}" srcId="{7EAC35EF-AF13-4A23-A2F5-CE398C79CE85}" destId="{97491EA0-697D-42B6-B2B1-21C0DF960BB8}" srcOrd="0" destOrd="0" parTransId="{F11375D0-9026-49CE-8650-A4B9A591FA9B}" sibTransId="{A7134CF3-F559-4A8B-80D8-F6EC1E0D1055}"/>
    <dgm:cxn modelId="{1363B85E-D177-4AD6-8B4B-9E355E1211A6}" srcId="{7EAC35EF-AF13-4A23-A2F5-CE398C79CE85}" destId="{657C59DA-287F-4372-93F7-94FB83112CF6}" srcOrd="1" destOrd="0" parTransId="{9647A724-60B2-421A-BD0A-236376EAE5EE}" sibTransId="{64F983D0-B68C-4234-A478-51EC935E4166}"/>
    <dgm:cxn modelId="{E5E4B183-E393-4F61-A9C8-8F3B08B493A2}" type="presParOf" srcId="{36F5F977-0D67-46B8-B368-5483AA051669}" destId="{ECC1EF33-CFAE-4D87-A37A-4857420A0DDD}" srcOrd="0" destOrd="0" presId="urn:microsoft.com/office/officeart/2005/8/layout/vList2"/>
    <dgm:cxn modelId="{CC760AAE-C3FF-4D35-9D5F-9D88847E5A57}" type="presParOf" srcId="{36F5F977-0D67-46B8-B368-5483AA051669}" destId="{3E4CC56B-947F-4C87-B6F8-F8B9BD3E41B6}" srcOrd="1" destOrd="0" presId="urn:microsoft.com/office/officeart/2005/8/layout/vList2"/>
    <dgm:cxn modelId="{CB98C1A0-DE21-4BED-B84F-911075EFA2DA}" type="presParOf" srcId="{36F5F977-0D67-46B8-B368-5483AA051669}" destId="{AED459E6-3AE0-4FCA-A932-FE6C99465AAD}" srcOrd="2" destOrd="0" presId="urn:microsoft.com/office/officeart/2005/8/layout/vList2"/>
    <dgm:cxn modelId="{DC1C383D-1D24-4FBC-9926-C4A39EBDCFD0}" type="presParOf" srcId="{36F5F977-0D67-46B8-B368-5483AA051669}" destId="{B6C024DA-992F-44E7-98FB-A586518FC42B}" srcOrd="3" destOrd="0" presId="urn:microsoft.com/office/officeart/2005/8/layout/vList2"/>
    <dgm:cxn modelId="{5E0E14D7-A69B-47F7-A4D8-D49C4A16F289}" type="presParOf" srcId="{36F5F977-0D67-46B8-B368-5483AA051669}" destId="{50D522CF-D70A-4C8C-8E8E-D30EDB2E31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C35EF-AF13-4A23-A2F5-CE398C79CE85}"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97491EA0-697D-42B6-B2B1-21C0DF960BB8}">
      <dgm:prSet custT="1"/>
      <dgm:spPr/>
      <dgm:t>
        <a:bodyPr/>
        <a:lstStyle/>
        <a:p>
          <a:r>
            <a:rPr lang="el-GR" sz="1800" b="0" i="0" dirty="0">
              <a:latin typeface="Arial" panose="020B0604020202020204" pitchFamily="34" charset="0"/>
              <a:cs typeface="Arial" panose="020B0604020202020204" pitchFamily="34" charset="0"/>
            </a:rPr>
            <a:t>Στήριξη φοιτητών με αναπηρία, ιδιαίτερα εκείνων που αντιμετωπίζουν κινητικά προβλήματα.</a:t>
          </a:r>
        </a:p>
        <a:p>
          <a:r>
            <a:rPr lang="el-GR" sz="1800" b="0" i="0" dirty="0">
              <a:latin typeface="Arial" panose="020B0604020202020204" pitchFamily="34" charset="0"/>
              <a:cs typeface="Arial" panose="020B0604020202020204" pitchFamily="34" charset="0"/>
            </a:rPr>
            <a:t>Στήριξη φοιτητών με προσωρινά </a:t>
          </a:r>
          <a:r>
            <a:rPr lang="el-GR" sz="1800" b="0" i="0" dirty="0" err="1">
              <a:latin typeface="Arial" panose="020B0604020202020204" pitchFamily="34" charset="0"/>
              <a:cs typeface="Arial" panose="020B0604020202020204" pitchFamily="34" charset="0"/>
            </a:rPr>
            <a:t>μυοσκελετικά</a:t>
          </a:r>
          <a:r>
            <a:rPr lang="el-GR" sz="1800" b="0" i="0" dirty="0">
              <a:latin typeface="Arial" panose="020B0604020202020204" pitchFamily="34" charset="0"/>
              <a:cs typeface="Arial" panose="020B0604020202020204" pitchFamily="34" charset="0"/>
            </a:rPr>
            <a:t> προβλήματα ή αθλητικές κακώσεις εξαιτίας τραυματισμού ή ασθένειας.</a:t>
          </a:r>
          <a:endParaRPr lang="en-US" sz="1800" dirty="0">
            <a:latin typeface="Arial" panose="020B0604020202020204" pitchFamily="34" charset="0"/>
            <a:cs typeface="Arial" panose="020B0604020202020204" pitchFamily="34" charset="0"/>
          </a:endParaRPr>
        </a:p>
      </dgm:t>
    </dgm:pt>
    <dgm:pt modelId="{F11375D0-9026-49CE-8650-A4B9A591FA9B}" type="parTrans" cxnId="{3309AFD0-B8EF-42B8-B508-060D5A315A73}">
      <dgm:prSet/>
      <dgm:spPr/>
      <dgm:t>
        <a:bodyPr/>
        <a:lstStyle/>
        <a:p>
          <a:endParaRPr lang="en-US"/>
        </a:p>
      </dgm:t>
    </dgm:pt>
    <dgm:pt modelId="{A7134CF3-F559-4A8B-80D8-F6EC1E0D1055}" type="sibTrans" cxnId="{3309AFD0-B8EF-42B8-B508-060D5A315A73}">
      <dgm:prSet/>
      <dgm:spPr/>
      <dgm:t>
        <a:bodyPr/>
        <a:lstStyle/>
        <a:p>
          <a:endParaRPr lang="en-US"/>
        </a:p>
      </dgm:t>
    </dgm:pt>
    <dgm:pt modelId="{657C59DA-287F-4372-93F7-94FB83112CF6}">
      <dgm:prSet custT="1"/>
      <dgm:spPr/>
      <dgm:t>
        <a:bodyPr/>
        <a:lstStyle/>
        <a:p>
          <a:r>
            <a:rPr lang="el-GR" sz="1800" b="0" i="0" u="none" dirty="0">
              <a:latin typeface="Arial" panose="020B0604020202020204" pitchFamily="34" charset="0"/>
              <a:cs typeface="Arial" panose="020B0604020202020204" pitchFamily="34" charset="0"/>
            </a:rPr>
            <a:t>Ιατρική υποστήριξη- Συμβουλευτική</a:t>
          </a:r>
        </a:p>
      </dgm:t>
    </dgm:pt>
    <dgm:pt modelId="{9647A724-60B2-421A-BD0A-236376EAE5EE}" type="parTrans" cxnId="{1363B85E-D177-4AD6-8B4B-9E355E1211A6}">
      <dgm:prSet/>
      <dgm:spPr/>
      <dgm:t>
        <a:bodyPr/>
        <a:lstStyle/>
        <a:p>
          <a:endParaRPr lang="en-US"/>
        </a:p>
      </dgm:t>
    </dgm:pt>
    <dgm:pt modelId="{64F983D0-B68C-4234-A478-51EC935E4166}" type="sibTrans" cxnId="{1363B85E-D177-4AD6-8B4B-9E355E1211A6}">
      <dgm:prSet/>
      <dgm:spPr/>
      <dgm:t>
        <a:bodyPr/>
        <a:lstStyle/>
        <a:p>
          <a:endParaRPr lang="en-US"/>
        </a:p>
      </dgm:t>
    </dgm:pt>
    <dgm:pt modelId="{97600BCC-F196-4D3E-8F6F-404A54D1176C}">
      <dgm:prSet custT="1"/>
      <dgm:spPr/>
      <dgm:t>
        <a:bodyPr/>
        <a:lstStyle/>
        <a:p>
          <a:r>
            <a:rPr lang="el-GR" sz="1800" b="0" i="0" u="none" dirty="0">
              <a:latin typeface="Arial" panose="020B0604020202020204" pitchFamily="34" charset="0"/>
              <a:cs typeface="Arial" panose="020B0604020202020204" pitchFamily="34" charset="0"/>
            </a:rPr>
            <a:t>Άσκηση - ενδυνάμωση για βελτίωση της κινητικής κατάστασης και βελτίωση της ισορροπίας</a:t>
          </a:r>
        </a:p>
      </dgm:t>
    </dgm:pt>
    <dgm:pt modelId="{514A6B25-4A70-4CC4-AD25-8DC6FE754152}" type="parTrans" cxnId="{1304A662-278F-4B06-84FE-D3FA2BE83886}">
      <dgm:prSet/>
      <dgm:spPr/>
      <dgm:t>
        <a:bodyPr/>
        <a:lstStyle/>
        <a:p>
          <a:endParaRPr lang="en-US"/>
        </a:p>
      </dgm:t>
    </dgm:pt>
    <dgm:pt modelId="{B954E2D7-2027-45E8-8283-D1013EEBF8FA}" type="sibTrans" cxnId="{1304A662-278F-4B06-84FE-D3FA2BE83886}">
      <dgm:prSet/>
      <dgm:spPr/>
      <dgm:t>
        <a:bodyPr/>
        <a:lstStyle/>
        <a:p>
          <a:endParaRPr lang="en-US"/>
        </a:p>
      </dgm:t>
    </dgm:pt>
    <dgm:pt modelId="{3958E26D-987F-429A-A7FF-D525C33DB0E1}">
      <dgm:prSet custT="1"/>
      <dgm:spPr/>
      <dgm:t>
        <a:bodyPr/>
        <a:lstStyle/>
        <a:p>
          <a:r>
            <a:rPr lang="el-GR" sz="1800" b="0" i="0" u="none" dirty="0">
              <a:latin typeface="Arial" panose="020B0604020202020204" pitchFamily="34" charset="0"/>
              <a:cs typeface="Arial" panose="020B0604020202020204" pitchFamily="34" charset="0"/>
            </a:rPr>
            <a:t>Υδροθεραπεία</a:t>
          </a:r>
          <a:endParaRPr lang="en-US" sz="1800" dirty="0">
            <a:latin typeface="Arial" panose="020B0604020202020204" pitchFamily="34" charset="0"/>
            <a:cs typeface="Arial" panose="020B0604020202020204" pitchFamily="34" charset="0"/>
          </a:endParaRPr>
        </a:p>
      </dgm:t>
    </dgm:pt>
    <dgm:pt modelId="{7E573414-C24A-45DE-A52A-6451349B9253}" type="parTrans" cxnId="{F0A1BDA4-28D2-41CD-ADDB-84545D67A69F}">
      <dgm:prSet/>
      <dgm:spPr/>
      <dgm:t>
        <a:bodyPr/>
        <a:lstStyle/>
        <a:p>
          <a:endParaRPr lang="en-US"/>
        </a:p>
      </dgm:t>
    </dgm:pt>
    <dgm:pt modelId="{214EFD00-A164-41E1-B5E2-DE9C032FD934}" type="sibTrans" cxnId="{F0A1BDA4-28D2-41CD-ADDB-84545D67A69F}">
      <dgm:prSet/>
      <dgm:spPr/>
      <dgm:t>
        <a:bodyPr/>
        <a:lstStyle/>
        <a:p>
          <a:endParaRPr lang="en-US"/>
        </a:p>
      </dgm:t>
    </dgm:pt>
    <dgm:pt modelId="{F21CF9EF-E4F7-4A87-AB11-84AE22D8F097}">
      <dgm:prSet custT="1"/>
      <dgm:spPr/>
      <dgm:t>
        <a:bodyPr/>
        <a:lstStyle/>
        <a:p>
          <a:r>
            <a:rPr lang="el-GR" sz="1800" b="0" i="0" u="none" dirty="0">
              <a:latin typeface="Arial" panose="020B0604020202020204" pitchFamily="34" charset="0"/>
              <a:cs typeface="Arial" panose="020B0604020202020204" pitchFamily="34" charset="0"/>
            </a:rPr>
            <a:t>Υπηρεσίες Φυσικοθεραπείας</a:t>
          </a:r>
        </a:p>
      </dgm:t>
    </dgm:pt>
    <dgm:pt modelId="{CA9C7B08-B854-491F-92D4-CABEC52A4FA9}" type="parTrans" cxnId="{C4FDBC5D-4D22-4A99-9675-47BEA9BE073B}">
      <dgm:prSet/>
      <dgm:spPr/>
      <dgm:t>
        <a:bodyPr/>
        <a:lstStyle/>
        <a:p>
          <a:endParaRPr lang="en-US"/>
        </a:p>
      </dgm:t>
    </dgm:pt>
    <dgm:pt modelId="{10C46E77-6955-4EB3-97A5-4F570E665B9E}" type="sibTrans" cxnId="{C4FDBC5D-4D22-4A99-9675-47BEA9BE073B}">
      <dgm:prSet/>
      <dgm:spPr/>
      <dgm:t>
        <a:bodyPr/>
        <a:lstStyle/>
        <a:p>
          <a:endParaRPr lang="en-US"/>
        </a:p>
      </dgm:t>
    </dgm:pt>
    <dgm:pt modelId="{72EC5B61-7B06-4C15-9A40-8C18513C5FE0}" type="pres">
      <dgm:prSet presAssocID="{7EAC35EF-AF13-4A23-A2F5-CE398C79CE85}" presName="linear" presStyleCnt="0">
        <dgm:presLayoutVars>
          <dgm:animLvl val="lvl"/>
          <dgm:resizeHandles val="exact"/>
        </dgm:presLayoutVars>
      </dgm:prSet>
      <dgm:spPr/>
      <dgm:t>
        <a:bodyPr/>
        <a:lstStyle/>
        <a:p>
          <a:endParaRPr lang="el-GR"/>
        </a:p>
      </dgm:t>
    </dgm:pt>
    <dgm:pt modelId="{AF863F8E-1A1B-4417-8B8B-05546F4CD7CE}" type="pres">
      <dgm:prSet presAssocID="{97491EA0-697D-42B6-B2B1-21C0DF960BB8}" presName="parentText" presStyleLbl="node1" presStyleIdx="0" presStyleCnt="5" custScaleY="177357" custLinFactY="-4254" custLinFactNeighborX="-389" custLinFactNeighborY="-100000">
        <dgm:presLayoutVars>
          <dgm:chMax val="0"/>
          <dgm:bulletEnabled val="1"/>
        </dgm:presLayoutVars>
      </dgm:prSet>
      <dgm:spPr/>
      <dgm:t>
        <a:bodyPr/>
        <a:lstStyle/>
        <a:p>
          <a:endParaRPr lang="el-GR"/>
        </a:p>
      </dgm:t>
    </dgm:pt>
    <dgm:pt modelId="{319A22BA-A6F2-4A36-92D2-B10C8E9669CE}" type="pres">
      <dgm:prSet presAssocID="{A7134CF3-F559-4A8B-80D8-F6EC1E0D1055}" presName="spacer" presStyleCnt="0"/>
      <dgm:spPr/>
    </dgm:pt>
    <dgm:pt modelId="{8AE58571-7ABB-4B95-AB71-123FF5741056}" type="pres">
      <dgm:prSet presAssocID="{657C59DA-287F-4372-93F7-94FB83112CF6}" presName="parentText" presStyleLbl="node1" presStyleIdx="1" presStyleCnt="5">
        <dgm:presLayoutVars>
          <dgm:chMax val="0"/>
          <dgm:bulletEnabled val="1"/>
        </dgm:presLayoutVars>
      </dgm:prSet>
      <dgm:spPr/>
      <dgm:t>
        <a:bodyPr/>
        <a:lstStyle/>
        <a:p>
          <a:endParaRPr lang="el-GR"/>
        </a:p>
      </dgm:t>
    </dgm:pt>
    <dgm:pt modelId="{504D7A1F-11A1-4A96-9F67-7A9267B512F7}" type="pres">
      <dgm:prSet presAssocID="{64F983D0-B68C-4234-A478-51EC935E4166}" presName="spacer" presStyleCnt="0"/>
      <dgm:spPr/>
    </dgm:pt>
    <dgm:pt modelId="{5275C3CF-9AFA-4A35-9BE0-F1F44B732AEA}" type="pres">
      <dgm:prSet presAssocID="{F21CF9EF-E4F7-4A87-AB11-84AE22D8F097}" presName="parentText" presStyleLbl="node1" presStyleIdx="2" presStyleCnt="5">
        <dgm:presLayoutVars>
          <dgm:chMax val="0"/>
          <dgm:bulletEnabled val="1"/>
        </dgm:presLayoutVars>
      </dgm:prSet>
      <dgm:spPr/>
      <dgm:t>
        <a:bodyPr/>
        <a:lstStyle/>
        <a:p>
          <a:endParaRPr lang="el-GR"/>
        </a:p>
      </dgm:t>
    </dgm:pt>
    <dgm:pt modelId="{982A0B0E-A1D7-41FC-849E-7C8F1FD8505E}" type="pres">
      <dgm:prSet presAssocID="{10C46E77-6955-4EB3-97A5-4F570E665B9E}" presName="spacer" presStyleCnt="0"/>
      <dgm:spPr/>
    </dgm:pt>
    <dgm:pt modelId="{7AC247FE-C94C-4AFA-8BB5-AEEF64E43951}" type="pres">
      <dgm:prSet presAssocID="{97600BCC-F196-4D3E-8F6F-404A54D1176C}" presName="parentText" presStyleLbl="node1" presStyleIdx="3" presStyleCnt="5">
        <dgm:presLayoutVars>
          <dgm:chMax val="0"/>
          <dgm:bulletEnabled val="1"/>
        </dgm:presLayoutVars>
      </dgm:prSet>
      <dgm:spPr/>
      <dgm:t>
        <a:bodyPr/>
        <a:lstStyle/>
        <a:p>
          <a:endParaRPr lang="el-GR"/>
        </a:p>
      </dgm:t>
    </dgm:pt>
    <dgm:pt modelId="{EF63433C-8ED3-4A93-A178-772DFAB4301E}" type="pres">
      <dgm:prSet presAssocID="{B954E2D7-2027-45E8-8283-D1013EEBF8FA}" presName="spacer" presStyleCnt="0"/>
      <dgm:spPr/>
    </dgm:pt>
    <dgm:pt modelId="{9D62ADB9-1F9C-4B3D-BBAA-A6783705C6E5}" type="pres">
      <dgm:prSet presAssocID="{3958E26D-987F-429A-A7FF-D525C33DB0E1}" presName="parentText" presStyleLbl="node1" presStyleIdx="4" presStyleCnt="5">
        <dgm:presLayoutVars>
          <dgm:chMax val="0"/>
          <dgm:bulletEnabled val="1"/>
        </dgm:presLayoutVars>
      </dgm:prSet>
      <dgm:spPr/>
      <dgm:t>
        <a:bodyPr/>
        <a:lstStyle/>
        <a:p>
          <a:endParaRPr lang="el-GR"/>
        </a:p>
      </dgm:t>
    </dgm:pt>
  </dgm:ptLst>
  <dgm:cxnLst>
    <dgm:cxn modelId="{3309AFD0-B8EF-42B8-B508-060D5A315A73}" srcId="{7EAC35EF-AF13-4A23-A2F5-CE398C79CE85}" destId="{97491EA0-697D-42B6-B2B1-21C0DF960BB8}" srcOrd="0" destOrd="0" parTransId="{F11375D0-9026-49CE-8650-A4B9A591FA9B}" sibTransId="{A7134CF3-F559-4A8B-80D8-F6EC1E0D1055}"/>
    <dgm:cxn modelId="{ECB76B81-F485-4BE5-95E2-A20DCA26BC5E}" type="presOf" srcId="{3958E26D-987F-429A-A7FF-D525C33DB0E1}" destId="{9D62ADB9-1F9C-4B3D-BBAA-A6783705C6E5}" srcOrd="0" destOrd="0" presId="urn:microsoft.com/office/officeart/2005/8/layout/vList2"/>
    <dgm:cxn modelId="{66A83D13-8974-4363-A2C4-2A63B07B9360}" type="presOf" srcId="{7EAC35EF-AF13-4A23-A2F5-CE398C79CE85}" destId="{72EC5B61-7B06-4C15-9A40-8C18513C5FE0}" srcOrd="0" destOrd="0" presId="urn:microsoft.com/office/officeart/2005/8/layout/vList2"/>
    <dgm:cxn modelId="{1363B85E-D177-4AD6-8B4B-9E355E1211A6}" srcId="{7EAC35EF-AF13-4A23-A2F5-CE398C79CE85}" destId="{657C59DA-287F-4372-93F7-94FB83112CF6}" srcOrd="1" destOrd="0" parTransId="{9647A724-60B2-421A-BD0A-236376EAE5EE}" sibTransId="{64F983D0-B68C-4234-A478-51EC935E4166}"/>
    <dgm:cxn modelId="{3485DEAA-608F-4BC3-B4AB-3BE3A9BB7F05}" type="presOf" srcId="{F21CF9EF-E4F7-4A87-AB11-84AE22D8F097}" destId="{5275C3CF-9AFA-4A35-9BE0-F1F44B732AEA}" srcOrd="0" destOrd="0" presId="urn:microsoft.com/office/officeart/2005/8/layout/vList2"/>
    <dgm:cxn modelId="{F0A1BDA4-28D2-41CD-ADDB-84545D67A69F}" srcId="{7EAC35EF-AF13-4A23-A2F5-CE398C79CE85}" destId="{3958E26D-987F-429A-A7FF-D525C33DB0E1}" srcOrd="4" destOrd="0" parTransId="{7E573414-C24A-45DE-A52A-6451349B9253}" sibTransId="{214EFD00-A164-41E1-B5E2-DE9C032FD934}"/>
    <dgm:cxn modelId="{1304A662-278F-4B06-84FE-D3FA2BE83886}" srcId="{7EAC35EF-AF13-4A23-A2F5-CE398C79CE85}" destId="{97600BCC-F196-4D3E-8F6F-404A54D1176C}" srcOrd="3" destOrd="0" parTransId="{514A6B25-4A70-4CC4-AD25-8DC6FE754152}" sibTransId="{B954E2D7-2027-45E8-8283-D1013EEBF8FA}"/>
    <dgm:cxn modelId="{C4FDBC5D-4D22-4A99-9675-47BEA9BE073B}" srcId="{7EAC35EF-AF13-4A23-A2F5-CE398C79CE85}" destId="{F21CF9EF-E4F7-4A87-AB11-84AE22D8F097}" srcOrd="2" destOrd="0" parTransId="{CA9C7B08-B854-491F-92D4-CABEC52A4FA9}" sibTransId="{10C46E77-6955-4EB3-97A5-4F570E665B9E}"/>
    <dgm:cxn modelId="{4DCABF81-3588-4D92-A531-9C069325EC4D}" type="presOf" srcId="{97600BCC-F196-4D3E-8F6F-404A54D1176C}" destId="{7AC247FE-C94C-4AFA-8BB5-AEEF64E43951}" srcOrd="0" destOrd="0" presId="urn:microsoft.com/office/officeart/2005/8/layout/vList2"/>
    <dgm:cxn modelId="{D15D4C9A-5F38-4B4A-B7F1-9EA995D37D6C}" type="presOf" srcId="{657C59DA-287F-4372-93F7-94FB83112CF6}" destId="{8AE58571-7ABB-4B95-AB71-123FF5741056}" srcOrd="0" destOrd="0" presId="urn:microsoft.com/office/officeart/2005/8/layout/vList2"/>
    <dgm:cxn modelId="{4ED65FAB-65FB-4824-8506-2CB51AAFD07C}" type="presOf" srcId="{97491EA0-697D-42B6-B2B1-21C0DF960BB8}" destId="{AF863F8E-1A1B-4417-8B8B-05546F4CD7CE}" srcOrd="0" destOrd="0" presId="urn:microsoft.com/office/officeart/2005/8/layout/vList2"/>
    <dgm:cxn modelId="{D597059D-29AA-4852-9990-0FE97C4EA81A}" type="presParOf" srcId="{72EC5B61-7B06-4C15-9A40-8C18513C5FE0}" destId="{AF863F8E-1A1B-4417-8B8B-05546F4CD7CE}" srcOrd="0" destOrd="0" presId="urn:microsoft.com/office/officeart/2005/8/layout/vList2"/>
    <dgm:cxn modelId="{56B52A8D-AC7B-4901-8947-153B9A5B300C}" type="presParOf" srcId="{72EC5B61-7B06-4C15-9A40-8C18513C5FE0}" destId="{319A22BA-A6F2-4A36-92D2-B10C8E9669CE}" srcOrd="1" destOrd="0" presId="urn:microsoft.com/office/officeart/2005/8/layout/vList2"/>
    <dgm:cxn modelId="{45AFB6E8-8215-4EEB-BB03-9F47A358733F}" type="presParOf" srcId="{72EC5B61-7B06-4C15-9A40-8C18513C5FE0}" destId="{8AE58571-7ABB-4B95-AB71-123FF5741056}" srcOrd="2" destOrd="0" presId="urn:microsoft.com/office/officeart/2005/8/layout/vList2"/>
    <dgm:cxn modelId="{37E57D92-B40A-4C58-A3FB-31FACB07912D}" type="presParOf" srcId="{72EC5B61-7B06-4C15-9A40-8C18513C5FE0}" destId="{504D7A1F-11A1-4A96-9F67-7A9267B512F7}" srcOrd="3" destOrd="0" presId="urn:microsoft.com/office/officeart/2005/8/layout/vList2"/>
    <dgm:cxn modelId="{D26C3360-7B5D-4E81-A981-549244466493}" type="presParOf" srcId="{72EC5B61-7B06-4C15-9A40-8C18513C5FE0}" destId="{5275C3CF-9AFA-4A35-9BE0-F1F44B732AEA}" srcOrd="4" destOrd="0" presId="urn:microsoft.com/office/officeart/2005/8/layout/vList2"/>
    <dgm:cxn modelId="{153E7C26-E620-4ED3-8318-D39293CEC720}" type="presParOf" srcId="{72EC5B61-7B06-4C15-9A40-8C18513C5FE0}" destId="{982A0B0E-A1D7-41FC-849E-7C8F1FD8505E}" srcOrd="5" destOrd="0" presId="urn:microsoft.com/office/officeart/2005/8/layout/vList2"/>
    <dgm:cxn modelId="{EC814A00-24C7-458C-9590-0C1E3DFEE752}" type="presParOf" srcId="{72EC5B61-7B06-4C15-9A40-8C18513C5FE0}" destId="{7AC247FE-C94C-4AFA-8BB5-AEEF64E43951}" srcOrd="6" destOrd="0" presId="urn:microsoft.com/office/officeart/2005/8/layout/vList2"/>
    <dgm:cxn modelId="{21F2F577-3E4D-462E-8623-B30063827218}" type="presParOf" srcId="{72EC5B61-7B06-4C15-9A40-8C18513C5FE0}" destId="{EF63433C-8ED3-4A93-A178-772DFAB4301E}" srcOrd="7" destOrd="0" presId="urn:microsoft.com/office/officeart/2005/8/layout/vList2"/>
    <dgm:cxn modelId="{3035FC9B-E0C8-4178-B459-EC2154BCA71C}" type="presParOf" srcId="{72EC5B61-7B06-4C15-9A40-8C18513C5FE0}" destId="{9D62ADB9-1F9C-4B3D-BBAA-A6783705C6E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C35EF-AF13-4A23-A2F5-CE398C79CE8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7491EA0-697D-42B6-B2B1-21C0DF960BB8}">
      <dgm:prSet custT="1"/>
      <dgm:spPr/>
      <dgm:t>
        <a:bodyPr/>
        <a:lstStyle/>
        <a:p>
          <a:r>
            <a:rPr lang="el-GR" sz="1800" b="0" i="0" u="none" dirty="0">
              <a:latin typeface="Arial" panose="020B0604020202020204" pitchFamily="34" charset="0"/>
              <a:cs typeface="Arial" panose="020B0604020202020204" pitchFamily="34" charset="0"/>
            </a:rPr>
            <a:t>Μετατροπή εκπαιδευτικού υλικού (σημειώσεις και </a:t>
          </a:r>
          <a:r>
            <a:rPr lang="el-GR" sz="1800" b="0" i="0" u="none" dirty="0" err="1">
              <a:latin typeface="Arial" panose="020B0604020202020204" pitchFamily="34" charset="0"/>
              <a:cs typeface="Arial" panose="020B0604020202020204" pitchFamily="34" charset="0"/>
            </a:rPr>
            <a:t>συγγράματα</a:t>
          </a:r>
          <a:r>
            <a:rPr lang="el-GR" sz="1800" b="0" i="0" u="none" dirty="0">
              <a:latin typeface="Arial" panose="020B0604020202020204" pitchFamily="34" charset="0"/>
              <a:cs typeface="Arial" panose="020B0604020202020204" pitchFamily="34" charset="0"/>
            </a:rPr>
            <a:t>) σε προσβάσιμες μορφές (γραφή </a:t>
          </a:r>
          <a:r>
            <a:rPr lang="el-GR" sz="1800" b="0" i="0" u="none" dirty="0" err="1">
              <a:latin typeface="Arial" panose="020B0604020202020204" pitchFamily="34" charset="0"/>
              <a:cs typeface="Arial" panose="020B0604020202020204" pitchFamily="34" charset="0"/>
            </a:rPr>
            <a:t>braille</a:t>
          </a:r>
          <a:r>
            <a:rPr lang="el-GR" sz="1800" b="0" i="0" u="none" dirty="0">
              <a:latin typeface="Arial" panose="020B0604020202020204" pitchFamily="34" charset="0"/>
              <a:cs typeface="Arial" panose="020B0604020202020204" pitchFamily="34" charset="0"/>
            </a:rPr>
            <a:t>, </a:t>
          </a:r>
          <a:r>
            <a:rPr lang="el-GR" sz="1800" b="0" i="0" u="none" dirty="0" err="1">
              <a:latin typeface="Arial" panose="020B0604020202020204" pitchFamily="34" charset="0"/>
              <a:cs typeface="Arial" panose="020B0604020202020204" pitchFamily="34" charset="0"/>
            </a:rPr>
            <a:t>audiobooks</a:t>
          </a:r>
          <a:r>
            <a:rPr lang="el-GR" sz="1800" b="0" i="0" u="none" dirty="0">
              <a:latin typeface="Arial" panose="020B0604020202020204" pitchFamily="34" charset="0"/>
              <a:cs typeface="Arial" panose="020B0604020202020204" pitchFamily="34" charset="0"/>
            </a:rPr>
            <a:t>) </a:t>
          </a:r>
        </a:p>
        <a:p>
          <a:endParaRPr lang="en-US" sz="1600" dirty="0"/>
        </a:p>
      </dgm:t>
    </dgm:pt>
    <dgm:pt modelId="{F11375D0-9026-49CE-8650-A4B9A591FA9B}" type="parTrans" cxnId="{3309AFD0-B8EF-42B8-B508-060D5A315A73}">
      <dgm:prSet/>
      <dgm:spPr/>
      <dgm:t>
        <a:bodyPr/>
        <a:lstStyle/>
        <a:p>
          <a:endParaRPr lang="en-US"/>
        </a:p>
      </dgm:t>
    </dgm:pt>
    <dgm:pt modelId="{A7134CF3-F559-4A8B-80D8-F6EC1E0D1055}" type="sibTrans" cxnId="{3309AFD0-B8EF-42B8-B508-060D5A315A73}">
      <dgm:prSet/>
      <dgm:spPr/>
      <dgm:t>
        <a:bodyPr/>
        <a:lstStyle/>
        <a:p>
          <a:endParaRPr lang="en-US"/>
        </a:p>
      </dgm:t>
    </dgm:pt>
    <dgm:pt modelId="{9345B948-2050-46BB-B272-76C461726E94}">
      <dgm:prSet custT="1"/>
      <dgm:spPr/>
      <dgm:t>
        <a:bodyPr/>
        <a:lstStyle/>
        <a:p>
          <a:r>
            <a:rPr lang="el-GR" sz="1800" dirty="0">
              <a:latin typeface="Arial" panose="020B0604020202020204" pitchFamily="34" charset="0"/>
              <a:cs typeface="Arial" panose="020B0604020202020204" pitchFamily="34" charset="0"/>
            </a:rPr>
            <a:t>Υπηρεσίες Ψηφιακής Προσβασιμότητας (ιστοτόπων και εφαρμογών)</a:t>
          </a:r>
          <a:endParaRPr lang="en-US" sz="1800" dirty="0">
            <a:latin typeface="Arial" panose="020B0604020202020204" pitchFamily="34" charset="0"/>
            <a:cs typeface="Arial" panose="020B0604020202020204" pitchFamily="34" charset="0"/>
          </a:endParaRPr>
        </a:p>
      </dgm:t>
    </dgm:pt>
    <dgm:pt modelId="{C7D744A3-096F-4BEE-86D2-8F94F51EBB8B}" type="parTrans" cxnId="{D24CFE3D-736B-4712-ADAA-22073E20C9C4}">
      <dgm:prSet/>
      <dgm:spPr/>
      <dgm:t>
        <a:bodyPr/>
        <a:lstStyle/>
        <a:p>
          <a:endParaRPr lang="en-US"/>
        </a:p>
      </dgm:t>
    </dgm:pt>
    <dgm:pt modelId="{429B27DC-96F8-4474-9554-38283DE3C549}" type="sibTrans" cxnId="{D24CFE3D-736B-4712-ADAA-22073E20C9C4}">
      <dgm:prSet/>
      <dgm:spPr/>
      <dgm:t>
        <a:bodyPr/>
        <a:lstStyle/>
        <a:p>
          <a:endParaRPr lang="en-US"/>
        </a:p>
      </dgm:t>
    </dgm:pt>
    <dgm:pt modelId="{A56719EF-8304-4979-998A-F13408F5331F}">
      <dgm:prSet custT="1"/>
      <dgm:spPr/>
      <dgm:t>
        <a:bodyPr/>
        <a:lstStyle/>
        <a:p>
          <a:r>
            <a:rPr lang="el-GR" sz="1800" b="0" i="0" u="none" dirty="0">
              <a:latin typeface="Arial" panose="020B0604020202020204" pitchFamily="34" charset="0"/>
              <a:cs typeface="Arial" panose="020B0604020202020204" pitchFamily="34" charset="0"/>
            </a:rPr>
            <a:t>Υποστηρικτικός εξοπλισμός  για πρόσβαση σε εκπαιδευτικό υλικό (Εκτυπωτής Braille, Λογισμικό Οπτικής Ανάγνωσης Χαρακτήρων, Μεγεθυντής Κλειστού Κυκλώματος (CCTV), Τρισδιάστατος εκτυπωτής, κ.α.) </a:t>
          </a:r>
        </a:p>
      </dgm:t>
    </dgm:pt>
    <dgm:pt modelId="{61600C59-BB09-4A8B-8FEA-97CCCAD7B51F}" type="parTrans" cxnId="{7943D071-927D-4214-B7FA-698045627DBC}">
      <dgm:prSet/>
      <dgm:spPr/>
      <dgm:t>
        <a:bodyPr/>
        <a:lstStyle/>
        <a:p>
          <a:endParaRPr lang="en-US"/>
        </a:p>
      </dgm:t>
    </dgm:pt>
    <dgm:pt modelId="{ED04EB54-7E82-4E49-B018-5A69371804FD}" type="sibTrans" cxnId="{7943D071-927D-4214-B7FA-698045627DBC}">
      <dgm:prSet/>
      <dgm:spPr/>
      <dgm:t>
        <a:bodyPr/>
        <a:lstStyle/>
        <a:p>
          <a:endParaRPr lang="en-US"/>
        </a:p>
      </dgm:t>
    </dgm:pt>
    <dgm:pt modelId="{3BF904A9-1FCF-4105-B376-004E9CA78CCF}" type="pres">
      <dgm:prSet presAssocID="{7EAC35EF-AF13-4A23-A2F5-CE398C79CE85}" presName="linear" presStyleCnt="0">
        <dgm:presLayoutVars>
          <dgm:animLvl val="lvl"/>
          <dgm:resizeHandles val="exact"/>
        </dgm:presLayoutVars>
      </dgm:prSet>
      <dgm:spPr/>
      <dgm:t>
        <a:bodyPr/>
        <a:lstStyle/>
        <a:p>
          <a:endParaRPr lang="el-GR"/>
        </a:p>
      </dgm:t>
    </dgm:pt>
    <dgm:pt modelId="{FB776A43-6F76-49B9-94B7-D87E8CF16F8A}" type="pres">
      <dgm:prSet presAssocID="{97491EA0-697D-42B6-B2B1-21C0DF960BB8}" presName="parentText" presStyleLbl="node1" presStyleIdx="0" presStyleCnt="3" custScaleY="79981">
        <dgm:presLayoutVars>
          <dgm:chMax val="0"/>
          <dgm:bulletEnabled val="1"/>
        </dgm:presLayoutVars>
      </dgm:prSet>
      <dgm:spPr/>
      <dgm:t>
        <a:bodyPr/>
        <a:lstStyle/>
        <a:p>
          <a:endParaRPr lang="el-GR"/>
        </a:p>
      </dgm:t>
    </dgm:pt>
    <dgm:pt modelId="{35E1AB9E-4973-499B-AC92-2B410A0C9F0F}" type="pres">
      <dgm:prSet presAssocID="{A7134CF3-F559-4A8B-80D8-F6EC1E0D1055}" presName="spacer" presStyleCnt="0"/>
      <dgm:spPr/>
    </dgm:pt>
    <dgm:pt modelId="{4036B3AC-1DF4-4DE2-9FA2-2519D1004802}" type="pres">
      <dgm:prSet presAssocID="{A56719EF-8304-4979-998A-F13408F5331F}" presName="parentText" presStyleLbl="node1" presStyleIdx="1" presStyleCnt="3" custScaleY="77352">
        <dgm:presLayoutVars>
          <dgm:chMax val="0"/>
          <dgm:bulletEnabled val="1"/>
        </dgm:presLayoutVars>
      </dgm:prSet>
      <dgm:spPr/>
      <dgm:t>
        <a:bodyPr/>
        <a:lstStyle/>
        <a:p>
          <a:endParaRPr lang="el-GR"/>
        </a:p>
      </dgm:t>
    </dgm:pt>
    <dgm:pt modelId="{8D964C53-6813-49B0-8904-BE99C445D0C6}" type="pres">
      <dgm:prSet presAssocID="{ED04EB54-7E82-4E49-B018-5A69371804FD}" presName="spacer" presStyleCnt="0"/>
      <dgm:spPr/>
    </dgm:pt>
    <dgm:pt modelId="{C6CC4E05-A79D-4778-9EA1-4EA7239C84A9}" type="pres">
      <dgm:prSet presAssocID="{9345B948-2050-46BB-B272-76C461726E94}" presName="parentText" presStyleLbl="node1" presStyleIdx="2" presStyleCnt="3" custScaleY="61807">
        <dgm:presLayoutVars>
          <dgm:chMax val="0"/>
          <dgm:bulletEnabled val="1"/>
        </dgm:presLayoutVars>
      </dgm:prSet>
      <dgm:spPr/>
      <dgm:t>
        <a:bodyPr/>
        <a:lstStyle/>
        <a:p>
          <a:endParaRPr lang="el-GR"/>
        </a:p>
      </dgm:t>
    </dgm:pt>
  </dgm:ptLst>
  <dgm:cxnLst>
    <dgm:cxn modelId="{7943D071-927D-4214-B7FA-698045627DBC}" srcId="{7EAC35EF-AF13-4A23-A2F5-CE398C79CE85}" destId="{A56719EF-8304-4979-998A-F13408F5331F}" srcOrd="1" destOrd="0" parTransId="{61600C59-BB09-4A8B-8FEA-97CCCAD7B51F}" sibTransId="{ED04EB54-7E82-4E49-B018-5A69371804FD}"/>
    <dgm:cxn modelId="{B2A1EA59-839A-41EC-9B32-8C4739094ECF}" type="presOf" srcId="{7EAC35EF-AF13-4A23-A2F5-CE398C79CE85}" destId="{3BF904A9-1FCF-4105-B376-004E9CA78CCF}" srcOrd="0" destOrd="0" presId="urn:microsoft.com/office/officeart/2005/8/layout/vList2"/>
    <dgm:cxn modelId="{FF24D115-97F8-4D7F-909D-FC1FECDBEEFC}" type="presOf" srcId="{A56719EF-8304-4979-998A-F13408F5331F}" destId="{4036B3AC-1DF4-4DE2-9FA2-2519D1004802}" srcOrd="0" destOrd="0" presId="urn:microsoft.com/office/officeart/2005/8/layout/vList2"/>
    <dgm:cxn modelId="{29D0CA6F-C199-453C-B363-FB8356ED4EDB}" type="presOf" srcId="{97491EA0-697D-42B6-B2B1-21C0DF960BB8}" destId="{FB776A43-6F76-49B9-94B7-D87E8CF16F8A}" srcOrd="0" destOrd="0" presId="urn:microsoft.com/office/officeart/2005/8/layout/vList2"/>
    <dgm:cxn modelId="{D24CFE3D-736B-4712-ADAA-22073E20C9C4}" srcId="{7EAC35EF-AF13-4A23-A2F5-CE398C79CE85}" destId="{9345B948-2050-46BB-B272-76C461726E94}" srcOrd="2" destOrd="0" parTransId="{C7D744A3-096F-4BEE-86D2-8F94F51EBB8B}" sibTransId="{429B27DC-96F8-4474-9554-38283DE3C549}"/>
    <dgm:cxn modelId="{D5993B06-BB25-4CF2-B384-49BD9126EBF5}" type="presOf" srcId="{9345B948-2050-46BB-B272-76C461726E94}" destId="{C6CC4E05-A79D-4778-9EA1-4EA7239C84A9}" srcOrd="0" destOrd="0" presId="urn:microsoft.com/office/officeart/2005/8/layout/vList2"/>
    <dgm:cxn modelId="{3309AFD0-B8EF-42B8-B508-060D5A315A73}" srcId="{7EAC35EF-AF13-4A23-A2F5-CE398C79CE85}" destId="{97491EA0-697D-42B6-B2B1-21C0DF960BB8}" srcOrd="0" destOrd="0" parTransId="{F11375D0-9026-49CE-8650-A4B9A591FA9B}" sibTransId="{A7134CF3-F559-4A8B-80D8-F6EC1E0D1055}"/>
    <dgm:cxn modelId="{83123526-4290-4C4F-BC1A-CA103C21EB94}" type="presParOf" srcId="{3BF904A9-1FCF-4105-B376-004E9CA78CCF}" destId="{FB776A43-6F76-49B9-94B7-D87E8CF16F8A}" srcOrd="0" destOrd="0" presId="urn:microsoft.com/office/officeart/2005/8/layout/vList2"/>
    <dgm:cxn modelId="{2449CA98-CFDF-4886-96E6-D317380331D7}" type="presParOf" srcId="{3BF904A9-1FCF-4105-B376-004E9CA78CCF}" destId="{35E1AB9E-4973-499B-AC92-2B410A0C9F0F}" srcOrd="1" destOrd="0" presId="urn:microsoft.com/office/officeart/2005/8/layout/vList2"/>
    <dgm:cxn modelId="{E5DA3717-9241-4126-BAE4-78CE15AB1348}" type="presParOf" srcId="{3BF904A9-1FCF-4105-B376-004E9CA78CCF}" destId="{4036B3AC-1DF4-4DE2-9FA2-2519D1004802}" srcOrd="2" destOrd="0" presId="urn:microsoft.com/office/officeart/2005/8/layout/vList2"/>
    <dgm:cxn modelId="{28D37D5E-7E4C-46B9-9C75-B0552FECC6EA}" type="presParOf" srcId="{3BF904A9-1FCF-4105-B376-004E9CA78CCF}" destId="{8D964C53-6813-49B0-8904-BE99C445D0C6}" srcOrd="3" destOrd="0" presId="urn:microsoft.com/office/officeart/2005/8/layout/vList2"/>
    <dgm:cxn modelId="{DA400FD0-58F6-4CC9-98E2-289697E59C97}" type="presParOf" srcId="{3BF904A9-1FCF-4105-B376-004E9CA78CCF}" destId="{C6CC4E05-A79D-4778-9EA1-4EA7239C84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AC35EF-AF13-4A23-A2F5-CE398C79CE8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EEBB32F-3781-4419-89B6-CEB68668CE2F}">
      <dgm:prSet custT="1"/>
      <dgm:spPr/>
      <dgm:t>
        <a:bodyPr/>
        <a:lstStyle/>
        <a:p>
          <a:pPr>
            <a:buFont typeface="Arial" panose="020B0604020202020204" pitchFamily="34" charset="0"/>
            <a:buChar char="•"/>
          </a:pPr>
          <a:r>
            <a:rPr lang="el-GR" sz="1800" b="0" i="0" u="none" dirty="0">
              <a:latin typeface="Arial" panose="020B0604020202020204" pitchFamily="34" charset="0"/>
              <a:cs typeface="Arial" panose="020B0604020202020204" pitchFamily="34" charset="0"/>
            </a:rPr>
            <a:t>Διασύνδεση εκπαίδευσης και αγοράς εργασίας.</a:t>
          </a:r>
        </a:p>
      </dgm:t>
    </dgm:pt>
    <dgm:pt modelId="{0F22B7FD-A584-42DC-9738-F567E1CDFBB4}" type="parTrans" cxnId="{4E4C8AC1-6405-45F3-9C21-0380E60D97D2}">
      <dgm:prSet/>
      <dgm:spPr/>
      <dgm:t>
        <a:bodyPr/>
        <a:lstStyle/>
        <a:p>
          <a:endParaRPr lang="en-US"/>
        </a:p>
      </dgm:t>
    </dgm:pt>
    <dgm:pt modelId="{D67455B4-DC9B-4301-A28C-23AB0163984B}" type="sibTrans" cxnId="{4E4C8AC1-6405-45F3-9C21-0380E60D97D2}">
      <dgm:prSet/>
      <dgm:spPr/>
      <dgm:t>
        <a:bodyPr/>
        <a:lstStyle/>
        <a:p>
          <a:endParaRPr lang="en-US"/>
        </a:p>
      </dgm:t>
    </dgm:pt>
    <dgm:pt modelId="{F40C8303-53FB-4D6E-9A1A-5B018DD00BD1}">
      <dgm:prSet custT="1"/>
      <dgm:spPr/>
      <dgm:t>
        <a:bodyPr/>
        <a:lstStyle/>
        <a:p>
          <a:pPr>
            <a:buFont typeface="Arial" panose="020B0604020202020204" pitchFamily="34" charset="0"/>
            <a:buChar char="•"/>
          </a:pPr>
          <a:r>
            <a:rPr lang="el-GR" sz="1800" b="0" i="0" u="none" dirty="0">
              <a:latin typeface="Arial" panose="020B0604020202020204" pitchFamily="34" charset="0"/>
              <a:cs typeface="Arial" panose="020B0604020202020204" pitchFamily="34" charset="0"/>
            </a:rPr>
            <a:t>Διευκόλυνση ένταξης στην αγορά εργασίας.</a:t>
          </a:r>
        </a:p>
      </dgm:t>
    </dgm:pt>
    <dgm:pt modelId="{4EAF6911-E793-4C9A-82D4-1F93FC6FC5B9}" type="parTrans" cxnId="{AEFDC4B4-86E1-4E17-8373-B151E015BDD3}">
      <dgm:prSet/>
      <dgm:spPr/>
      <dgm:t>
        <a:bodyPr/>
        <a:lstStyle/>
        <a:p>
          <a:endParaRPr lang="en-US"/>
        </a:p>
      </dgm:t>
    </dgm:pt>
    <dgm:pt modelId="{B6399851-638D-4C57-9B2C-B0C5AAAEC7FD}" type="sibTrans" cxnId="{AEFDC4B4-86E1-4E17-8373-B151E015BDD3}">
      <dgm:prSet/>
      <dgm:spPr/>
      <dgm:t>
        <a:bodyPr/>
        <a:lstStyle/>
        <a:p>
          <a:endParaRPr lang="en-US"/>
        </a:p>
      </dgm:t>
    </dgm:pt>
    <dgm:pt modelId="{983105BE-FF7E-4564-A86B-FEE3B3DE0770}">
      <dgm:prSet custT="1"/>
      <dgm:spPr/>
      <dgm:t>
        <a:bodyPr/>
        <a:lstStyle/>
        <a:p>
          <a:pPr>
            <a:buFont typeface="Arial" panose="020B0604020202020204" pitchFamily="34" charset="0"/>
            <a:buChar char="•"/>
          </a:pPr>
          <a:r>
            <a:rPr lang="el-GR" sz="1800" b="0" i="0" u="none" dirty="0">
              <a:latin typeface="Arial" panose="020B0604020202020204" pitchFamily="34" charset="0"/>
              <a:cs typeface="Arial" panose="020B0604020202020204" pitchFamily="34" charset="0"/>
            </a:rPr>
            <a:t>Ενημέρωση για Μεταπτυχιακά Προγράμματα Σπουδών, υποτροφίες, προγράμματα επαγγελματικής κατάρτισης, εκπαιδευτικά σεμινάρια, συνέδρια κτλ.</a:t>
          </a:r>
        </a:p>
      </dgm:t>
    </dgm:pt>
    <dgm:pt modelId="{4C797144-1FF2-4B73-AF6F-1D97E53B4658}" type="parTrans" cxnId="{E01EA3D9-308F-488A-A60B-54E74B807B2A}">
      <dgm:prSet/>
      <dgm:spPr/>
      <dgm:t>
        <a:bodyPr/>
        <a:lstStyle/>
        <a:p>
          <a:endParaRPr lang="en-US"/>
        </a:p>
      </dgm:t>
    </dgm:pt>
    <dgm:pt modelId="{F8B1ACC6-F958-4FDC-817D-134D4C5A1894}" type="sibTrans" cxnId="{E01EA3D9-308F-488A-A60B-54E74B807B2A}">
      <dgm:prSet/>
      <dgm:spPr/>
      <dgm:t>
        <a:bodyPr/>
        <a:lstStyle/>
        <a:p>
          <a:endParaRPr lang="en-US"/>
        </a:p>
      </dgm:t>
    </dgm:pt>
    <dgm:pt modelId="{97491EA0-697D-42B6-B2B1-21C0DF960BB8}">
      <dgm:prSet custT="1"/>
      <dgm:spPr/>
      <dgm:t>
        <a:bodyPr/>
        <a:lstStyle/>
        <a:p>
          <a:r>
            <a:rPr lang="el-GR" sz="1800" b="0" i="0" u="none" dirty="0">
              <a:latin typeface="Arial" panose="020B0604020202020204" pitchFamily="34" charset="0"/>
              <a:cs typeface="Arial" panose="020B0604020202020204" pitchFamily="34" charset="0"/>
            </a:rPr>
            <a:t>Συμβουλευτική επαγγελματικής και ακαδημαϊκής σταδιοδρομίας.</a:t>
          </a:r>
          <a:endParaRPr lang="en-US" sz="1800" dirty="0">
            <a:latin typeface="Arial" panose="020B0604020202020204" pitchFamily="34" charset="0"/>
            <a:cs typeface="Arial" panose="020B0604020202020204" pitchFamily="34" charset="0"/>
          </a:endParaRPr>
        </a:p>
      </dgm:t>
    </dgm:pt>
    <dgm:pt modelId="{A7134CF3-F559-4A8B-80D8-F6EC1E0D1055}" type="sibTrans" cxnId="{3309AFD0-B8EF-42B8-B508-060D5A315A73}">
      <dgm:prSet/>
      <dgm:spPr/>
      <dgm:t>
        <a:bodyPr/>
        <a:lstStyle/>
        <a:p>
          <a:endParaRPr lang="en-US"/>
        </a:p>
      </dgm:t>
    </dgm:pt>
    <dgm:pt modelId="{F11375D0-9026-49CE-8650-A4B9A591FA9B}" type="parTrans" cxnId="{3309AFD0-B8EF-42B8-B508-060D5A315A73}">
      <dgm:prSet/>
      <dgm:spPr/>
      <dgm:t>
        <a:bodyPr/>
        <a:lstStyle/>
        <a:p>
          <a:endParaRPr lang="en-US"/>
        </a:p>
      </dgm:t>
    </dgm:pt>
    <dgm:pt modelId="{FC231F73-03FD-4A85-9BA3-39410E027B43}" type="pres">
      <dgm:prSet presAssocID="{7EAC35EF-AF13-4A23-A2F5-CE398C79CE85}" presName="linear" presStyleCnt="0">
        <dgm:presLayoutVars>
          <dgm:animLvl val="lvl"/>
          <dgm:resizeHandles val="exact"/>
        </dgm:presLayoutVars>
      </dgm:prSet>
      <dgm:spPr/>
      <dgm:t>
        <a:bodyPr/>
        <a:lstStyle/>
        <a:p>
          <a:endParaRPr lang="el-GR"/>
        </a:p>
      </dgm:t>
    </dgm:pt>
    <dgm:pt modelId="{349F0349-9FA1-47D7-A064-A8A271B61166}" type="pres">
      <dgm:prSet presAssocID="{97491EA0-697D-42B6-B2B1-21C0DF960BB8}" presName="parentText" presStyleLbl="node1" presStyleIdx="0" presStyleCnt="4">
        <dgm:presLayoutVars>
          <dgm:chMax val="0"/>
          <dgm:bulletEnabled val="1"/>
        </dgm:presLayoutVars>
      </dgm:prSet>
      <dgm:spPr/>
      <dgm:t>
        <a:bodyPr/>
        <a:lstStyle/>
        <a:p>
          <a:endParaRPr lang="el-GR"/>
        </a:p>
      </dgm:t>
    </dgm:pt>
    <dgm:pt modelId="{ACFC9A78-4B20-49EE-9538-6D0AE3AE6A0A}" type="pres">
      <dgm:prSet presAssocID="{A7134CF3-F559-4A8B-80D8-F6EC1E0D1055}" presName="spacer" presStyleCnt="0"/>
      <dgm:spPr/>
    </dgm:pt>
    <dgm:pt modelId="{B21A7A2F-C04B-4C97-8E06-A7C4903B7C54}" type="pres">
      <dgm:prSet presAssocID="{AEEBB32F-3781-4419-89B6-CEB68668CE2F}" presName="parentText" presStyleLbl="node1" presStyleIdx="1" presStyleCnt="4">
        <dgm:presLayoutVars>
          <dgm:chMax val="0"/>
          <dgm:bulletEnabled val="1"/>
        </dgm:presLayoutVars>
      </dgm:prSet>
      <dgm:spPr/>
      <dgm:t>
        <a:bodyPr/>
        <a:lstStyle/>
        <a:p>
          <a:endParaRPr lang="el-GR"/>
        </a:p>
      </dgm:t>
    </dgm:pt>
    <dgm:pt modelId="{507ECCC4-0291-46A3-AA62-14D54C823A8E}" type="pres">
      <dgm:prSet presAssocID="{D67455B4-DC9B-4301-A28C-23AB0163984B}" presName="spacer" presStyleCnt="0"/>
      <dgm:spPr/>
    </dgm:pt>
    <dgm:pt modelId="{DA65C8ED-C5B3-4967-97A2-C356E300D7ED}" type="pres">
      <dgm:prSet presAssocID="{F40C8303-53FB-4D6E-9A1A-5B018DD00BD1}" presName="parentText" presStyleLbl="node1" presStyleIdx="2" presStyleCnt="4">
        <dgm:presLayoutVars>
          <dgm:chMax val="0"/>
          <dgm:bulletEnabled val="1"/>
        </dgm:presLayoutVars>
      </dgm:prSet>
      <dgm:spPr/>
      <dgm:t>
        <a:bodyPr/>
        <a:lstStyle/>
        <a:p>
          <a:endParaRPr lang="el-GR"/>
        </a:p>
      </dgm:t>
    </dgm:pt>
    <dgm:pt modelId="{40662EBB-59E5-455A-B893-957074617399}" type="pres">
      <dgm:prSet presAssocID="{B6399851-638D-4C57-9B2C-B0C5AAAEC7FD}" presName="spacer" presStyleCnt="0"/>
      <dgm:spPr/>
    </dgm:pt>
    <dgm:pt modelId="{BCA9586E-4850-40ED-A7EE-55076E46902E}" type="pres">
      <dgm:prSet presAssocID="{983105BE-FF7E-4564-A86B-FEE3B3DE0770}" presName="parentText" presStyleLbl="node1" presStyleIdx="3" presStyleCnt="4">
        <dgm:presLayoutVars>
          <dgm:chMax val="0"/>
          <dgm:bulletEnabled val="1"/>
        </dgm:presLayoutVars>
      </dgm:prSet>
      <dgm:spPr/>
      <dgm:t>
        <a:bodyPr/>
        <a:lstStyle/>
        <a:p>
          <a:endParaRPr lang="el-GR"/>
        </a:p>
      </dgm:t>
    </dgm:pt>
  </dgm:ptLst>
  <dgm:cxnLst>
    <dgm:cxn modelId="{68676F13-ABFF-4E32-9528-FA9460AC2FB2}" type="presOf" srcId="{F40C8303-53FB-4D6E-9A1A-5B018DD00BD1}" destId="{DA65C8ED-C5B3-4967-97A2-C356E300D7ED}" srcOrd="0" destOrd="0" presId="urn:microsoft.com/office/officeart/2005/8/layout/vList2"/>
    <dgm:cxn modelId="{6C39C012-7E31-42C6-8325-FB6E916D14EB}" type="presOf" srcId="{AEEBB32F-3781-4419-89B6-CEB68668CE2F}" destId="{B21A7A2F-C04B-4C97-8E06-A7C4903B7C54}" srcOrd="0" destOrd="0" presId="urn:microsoft.com/office/officeart/2005/8/layout/vList2"/>
    <dgm:cxn modelId="{4E4C8AC1-6405-45F3-9C21-0380E60D97D2}" srcId="{7EAC35EF-AF13-4A23-A2F5-CE398C79CE85}" destId="{AEEBB32F-3781-4419-89B6-CEB68668CE2F}" srcOrd="1" destOrd="0" parTransId="{0F22B7FD-A584-42DC-9738-F567E1CDFBB4}" sibTransId="{D67455B4-DC9B-4301-A28C-23AB0163984B}"/>
    <dgm:cxn modelId="{43F0F1A9-4D63-4090-BF0C-C414B8002B5A}" type="presOf" srcId="{97491EA0-697D-42B6-B2B1-21C0DF960BB8}" destId="{349F0349-9FA1-47D7-A064-A8A271B61166}" srcOrd="0" destOrd="0" presId="urn:microsoft.com/office/officeart/2005/8/layout/vList2"/>
    <dgm:cxn modelId="{AEFDC4B4-86E1-4E17-8373-B151E015BDD3}" srcId="{7EAC35EF-AF13-4A23-A2F5-CE398C79CE85}" destId="{F40C8303-53FB-4D6E-9A1A-5B018DD00BD1}" srcOrd="2" destOrd="0" parTransId="{4EAF6911-E793-4C9A-82D4-1F93FC6FC5B9}" sibTransId="{B6399851-638D-4C57-9B2C-B0C5AAAEC7FD}"/>
    <dgm:cxn modelId="{DA6471BF-74FF-47A3-A68F-CD4E602F72FF}" type="presOf" srcId="{983105BE-FF7E-4564-A86B-FEE3B3DE0770}" destId="{BCA9586E-4850-40ED-A7EE-55076E46902E}" srcOrd="0" destOrd="0" presId="urn:microsoft.com/office/officeart/2005/8/layout/vList2"/>
    <dgm:cxn modelId="{D01C144A-5D49-4466-BE44-706E5E8D615C}" type="presOf" srcId="{7EAC35EF-AF13-4A23-A2F5-CE398C79CE85}" destId="{FC231F73-03FD-4A85-9BA3-39410E027B43}" srcOrd="0" destOrd="0" presId="urn:microsoft.com/office/officeart/2005/8/layout/vList2"/>
    <dgm:cxn modelId="{E01EA3D9-308F-488A-A60B-54E74B807B2A}" srcId="{7EAC35EF-AF13-4A23-A2F5-CE398C79CE85}" destId="{983105BE-FF7E-4564-A86B-FEE3B3DE0770}" srcOrd="3" destOrd="0" parTransId="{4C797144-1FF2-4B73-AF6F-1D97E53B4658}" sibTransId="{F8B1ACC6-F958-4FDC-817D-134D4C5A1894}"/>
    <dgm:cxn modelId="{3309AFD0-B8EF-42B8-B508-060D5A315A73}" srcId="{7EAC35EF-AF13-4A23-A2F5-CE398C79CE85}" destId="{97491EA0-697D-42B6-B2B1-21C0DF960BB8}" srcOrd="0" destOrd="0" parTransId="{F11375D0-9026-49CE-8650-A4B9A591FA9B}" sibTransId="{A7134CF3-F559-4A8B-80D8-F6EC1E0D1055}"/>
    <dgm:cxn modelId="{CD4C2A38-D7DE-47EB-9A46-757D2DB3368B}" type="presParOf" srcId="{FC231F73-03FD-4A85-9BA3-39410E027B43}" destId="{349F0349-9FA1-47D7-A064-A8A271B61166}" srcOrd="0" destOrd="0" presId="urn:microsoft.com/office/officeart/2005/8/layout/vList2"/>
    <dgm:cxn modelId="{A64FB157-38F6-4D18-AD3F-5806D4E59FD8}" type="presParOf" srcId="{FC231F73-03FD-4A85-9BA3-39410E027B43}" destId="{ACFC9A78-4B20-49EE-9538-6D0AE3AE6A0A}" srcOrd="1" destOrd="0" presId="urn:microsoft.com/office/officeart/2005/8/layout/vList2"/>
    <dgm:cxn modelId="{E7C800CD-8781-4289-B835-514DDA66EE6C}" type="presParOf" srcId="{FC231F73-03FD-4A85-9BA3-39410E027B43}" destId="{B21A7A2F-C04B-4C97-8E06-A7C4903B7C54}" srcOrd="2" destOrd="0" presId="urn:microsoft.com/office/officeart/2005/8/layout/vList2"/>
    <dgm:cxn modelId="{939E95BA-520E-4708-8D27-98F44B6D7AA2}" type="presParOf" srcId="{FC231F73-03FD-4A85-9BA3-39410E027B43}" destId="{507ECCC4-0291-46A3-AA62-14D54C823A8E}" srcOrd="3" destOrd="0" presId="urn:microsoft.com/office/officeart/2005/8/layout/vList2"/>
    <dgm:cxn modelId="{ADCEF7A4-FF29-4B07-A283-F2A408E315DB}" type="presParOf" srcId="{FC231F73-03FD-4A85-9BA3-39410E027B43}" destId="{DA65C8ED-C5B3-4967-97A2-C356E300D7ED}" srcOrd="4" destOrd="0" presId="urn:microsoft.com/office/officeart/2005/8/layout/vList2"/>
    <dgm:cxn modelId="{C0511FB0-26EA-42FF-A215-E911B12EF0C1}" type="presParOf" srcId="{FC231F73-03FD-4A85-9BA3-39410E027B43}" destId="{40662EBB-59E5-455A-B893-957074617399}" srcOrd="5" destOrd="0" presId="urn:microsoft.com/office/officeart/2005/8/layout/vList2"/>
    <dgm:cxn modelId="{19415A24-BCA6-4C54-AF9D-6EF258A63864}" type="presParOf" srcId="{FC231F73-03FD-4A85-9BA3-39410E027B43}" destId="{BCA9586E-4850-40ED-A7EE-55076E46902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1EF33-CFAE-4D87-A37A-4857420A0DDD}">
      <dsp:nvSpPr>
        <dsp:cNvPr id="0" name=""/>
        <dsp:cNvSpPr/>
      </dsp:nvSpPr>
      <dsp:spPr>
        <a:xfrm>
          <a:off x="0" y="25979"/>
          <a:ext cx="9601200" cy="10670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baseline="0" dirty="0">
              <a:latin typeface="Arial" panose="020B0604020202020204" pitchFamily="34" charset="0"/>
              <a:cs typeface="Arial" panose="020B0604020202020204" pitchFamily="34" charset="0"/>
            </a:rPr>
            <a:t>Παροχή συμβουλευτικής και ψυχολογικής στήριξης, διάγνωση και θεραπευτικές υπηρεσίες μέσω:</a:t>
          </a:r>
        </a:p>
        <a:p>
          <a:pPr lvl="0" algn="l" defTabSz="800100">
            <a:lnSpc>
              <a:spcPct val="90000"/>
            </a:lnSpc>
            <a:spcBef>
              <a:spcPct val="0"/>
            </a:spcBef>
            <a:spcAft>
              <a:spcPct val="35000"/>
            </a:spcAft>
          </a:pPr>
          <a:r>
            <a:rPr lang="el-GR" sz="1800" kern="1200" baseline="0" dirty="0">
              <a:latin typeface="Arial" panose="020B0604020202020204" pitchFamily="34" charset="0"/>
              <a:cs typeface="Arial" panose="020B0604020202020204" pitchFamily="34" charset="0"/>
            </a:rPr>
            <a:t>Ατομικών συνεδριών / Συμμετοχή σε ομάδες στήριξης και ενδυνάμωσης</a:t>
          </a:r>
          <a:endParaRPr lang="en-US" sz="1800" kern="1200" dirty="0">
            <a:latin typeface="Arial" panose="020B0604020202020204" pitchFamily="34" charset="0"/>
            <a:cs typeface="Arial" panose="020B0604020202020204" pitchFamily="34" charset="0"/>
          </a:endParaRPr>
        </a:p>
      </dsp:txBody>
      <dsp:txXfrm>
        <a:off x="52089" y="78068"/>
        <a:ext cx="9497022" cy="962862"/>
      </dsp:txXfrm>
    </dsp:sp>
    <dsp:sp modelId="{AED459E6-3AE0-4FCA-A932-FE6C99465AAD}">
      <dsp:nvSpPr>
        <dsp:cNvPr id="0" name=""/>
        <dsp:cNvSpPr/>
      </dsp:nvSpPr>
      <dsp:spPr>
        <a:xfrm>
          <a:off x="0" y="1257180"/>
          <a:ext cx="9601200" cy="1067040"/>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baseline="0" dirty="0">
              <a:latin typeface="Arial" panose="020B0604020202020204" pitchFamily="34" charset="0"/>
              <a:cs typeface="Arial" panose="020B0604020202020204" pitchFamily="34" charset="0"/>
            </a:rPr>
            <a:t>Διαδικτυακά σεμινάρια - Ημερίδες ενημέρωσης και ευαισθητοποίησης σε ψυχοκοινωνικά θέματα.</a:t>
          </a:r>
          <a:endParaRPr lang="en-US" sz="1800" kern="1200" dirty="0">
            <a:latin typeface="Arial" panose="020B0604020202020204" pitchFamily="34" charset="0"/>
            <a:cs typeface="Arial" panose="020B0604020202020204" pitchFamily="34" charset="0"/>
          </a:endParaRPr>
        </a:p>
      </dsp:txBody>
      <dsp:txXfrm>
        <a:off x="52089" y="1309269"/>
        <a:ext cx="9497022" cy="962862"/>
      </dsp:txXfrm>
    </dsp:sp>
    <dsp:sp modelId="{50D522CF-D70A-4C8C-8E8E-D30EDB2E315F}">
      <dsp:nvSpPr>
        <dsp:cNvPr id="0" name=""/>
        <dsp:cNvSpPr/>
      </dsp:nvSpPr>
      <dsp:spPr>
        <a:xfrm>
          <a:off x="0" y="2488380"/>
          <a:ext cx="9601200" cy="106704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baseline="0" dirty="0">
              <a:latin typeface="Arial" panose="020B0604020202020204" pitchFamily="34" charset="0"/>
              <a:cs typeface="Arial" panose="020B0604020202020204" pitchFamily="34" charset="0"/>
            </a:rPr>
            <a:t>Συνεργασία με τον Ψυχίατρο του Γραφείου  Συμβουλευτικών Υπηρεσιών Υγείας, την Ψυχιατρική Κλινική του ΠΓΝΠ και τον ΣΟΨΥ.</a:t>
          </a:r>
          <a:endParaRPr lang="en-US" sz="1800" kern="1200" dirty="0">
            <a:latin typeface="Arial" panose="020B0604020202020204" pitchFamily="34" charset="0"/>
            <a:cs typeface="Arial" panose="020B0604020202020204" pitchFamily="34" charset="0"/>
          </a:endParaRPr>
        </a:p>
      </dsp:txBody>
      <dsp:txXfrm>
        <a:off x="52089" y="2540469"/>
        <a:ext cx="9497022" cy="962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63F8E-1A1B-4417-8B8B-05546F4CD7CE}">
      <dsp:nvSpPr>
        <dsp:cNvPr id="0" name=""/>
        <dsp:cNvSpPr/>
      </dsp:nvSpPr>
      <dsp:spPr>
        <a:xfrm>
          <a:off x="0" y="0"/>
          <a:ext cx="9601200" cy="133502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kern="1200" dirty="0">
              <a:latin typeface="Arial" panose="020B0604020202020204" pitchFamily="34" charset="0"/>
              <a:cs typeface="Arial" panose="020B0604020202020204" pitchFamily="34" charset="0"/>
            </a:rPr>
            <a:t>Στήριξη φοιτητών με αναπηρία, ιδιαίτερα εκείνων που αντιμετωπίζουν κινητικά προβλήματα.</a:t>
          </a:r>
        </a:p>
        <a:p>
          <a:pPr lvl="0" algn="l" defTabSz="800100">
            <a:lnSpc>
              <a:spcPct val="90000"/>
            </a:lnSpc>
            <a:spcBef>
              <a:spcPct val="0"/>
            </a:spcBef>
            <a:spcAft>
              <a:spcPct val="35000"/>
            </a:spcAft>
          </a:pPr>
          <a:r>
            <a:rPr lang="el-GR" sz="1800" b="0" i="0" kern="1200" dirty="0">
              <a:latin typeface="Arial" panose="020B0604020202020204" pitchFamily="34" charset="0"/>
              <a:cs typeface="Arial" panose="020B0604020202020204" pitchFamily="34" charset="0"/>
            </a:rPr>
            <a:t>Στήριξη φοιτητών με προσωρινά </a:t>
          </a:r>
          <a:r>
            <a:rPr lang="el-GR" sz="1800" b="0" i="0" kern="1200" dirty="0" err="1">
              <a:latin typeface="Arial" panose="020B0604020202020204" pitchFamily="34" charset="0"/>
              <a:cs typeface="Arial" panose="020B0604020202020204" pitchFamily="34" charset="0"/>
            </a:rPr>
            <a:t>μυοσκελετικά</a:t>
          </a:r>
          <a:r>
            <a:rPr lang="el-GR" sz="1800" b="0" i="0" kern="1200" dirty="0">
              <a:latin typeface="Arial" panose="020B0604020202020204" pitchFamily="34" charset="0"/>
              <a:cs typeface="Arial" panose="020B0604020202020204" pitchFamily="34" charset="0"/>
            </a:rPr>
            <a:t> προβλήματα ή αθλητικές κακώσεις εξαιτίας τραυματισμού ή ασθένειας.</a:t>
          </a:r>
          <a:endParaRPr lang="en-US" sz="1800" kern="1200" dirty="0">
            <a:latin typeface="Arial" panose="020B0604020202020204" pitchFamily="34" charset="0"/>
            <a:cs typeface="Arial" panose="020B0604020202020204" pitchFamily="34" charset="0"/>
          </a:endParaRPr>
        </a:p>
      </dsp:txBody>
      <dsp:txXfrm>
        <a:off x="65170" y="65170"/>
        <a:ext cx="9470860" cy="1204680"/>
      </dsp:txXfrm>
    </dsp:sp>
    <dsp:sp modelId="{8AE58571-7ABB-4B95-AB71-123FF5741056}">
      <dsp:nvSpPr>
        <dsp:cNvPr id="0" name=""/>
        <dsp:cNvSpPr/>
      </dsp:nvSpPr>
      <dsp:spPr>
        <a:xfrm>
          <a:off x="0" y="1346781"/>
          <a:ext cx="9601200" cy="75273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Ιατρική υποστήριξη- Συμβουλευτική</a:t>
          </a:r>
        </a:p>
      </dsp:txBody>
      <dsp:txXfrm>
        <a:off x="36745" y="1383526"/>
        <a:ext cx="9527710" cy="679240"/>
      </dsp:txXfrm>
    </dsp:sp>
    <dsp:sp modelId="{5275C3CF-9AFA-4A35-9BE0-F1F44B732AEA}">
      <dsp:nvSpPr>
        <dsp:cNvPr id="0" name=""/>
        <dsp:cNvSpPr/>
      </dsp:nvSpPr>
      <dsp:spPr>
        <a:xfrm>
          <a:off x="0" y="2109806"/>
          <a:ext cx="9601200" cy="75273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Υπηρεσίες Φυσικοθεραπείας</a:t>
          </a:r>
        </a:p>
      </dsp:txBody>
      <dsp:txXfrm>
        <a:off x="36745" y="2146551"/>
        <a:ext cx="9527710" cy="679240"/>
      </dsp:txXfrm>
    </dsp:sp>
    <dsp:sp modelId="{7AC247FE-C94C-4AFA-8BB5-AEEF64E43951}">
      <dsp:nvSpPr>
        <dsp:cNvPr id="0" name=""/>
        <dsp:cNvSpPr/>
      </dsp:nvSpPr>
      <dsp:spPr>
        <a:xfrm>
          <a:off x="0" y="2872830"/>
          <a:ext cx="9601200" cy="75273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Άσκηση - ενδυνάμωση για βελτίωση της κινητικής κατάστασης και βελτίωση της ισορροπίας</a:t>
          </a:r>
        </a:p>
      </dsp:txBody>
      <dsp:txXfrm>
        <a:off x="36745" y="2909575"/>
        <a:ext cx="9527710" cy="679240"/>
      </dsp:txXfrm>
    </dsp:sp>
    <dsp:sp modelId="{9D62ADB9-1F9C-4B3D-BBAA-A6783705C6E5}">
      <dsp:nvSpPr>
        <dsp:cNvPr id="0" name=""/>
        <dsp:cNvSpPr/>
      </dsp:nvSpPr>
      <dsp:spPr>
        <a:xfrm>
          <a:off x="0" y="3635854"/>
          <a:ext cx="9601200" cy="75273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Υδροθεραπεία</a:t>
          </a:r>
          <a:endParaRPr lang="en-US" sz="1800" kern="1200" dirty="0">
            <a:latin typeface="Arial" panose="020B0604020202020204" pitchFamily="34" charset="0"/>
            <a:cs typeface="Arial" panose="020B0604020202020204" pitchFamily="34" charset="0"/>
          </a:endParaRPr>
        </a:p>
      </dsp:txBody>
      <dsp:txXfrm>
        <a:off x="36745" y="3672599"/>
        <a:ext cx="9527710" cy="679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76A43-6F76-49B9-94B7-D87E8CF16F8A}">
      <dsp:nvSpPr>
        <dsp:cNvPr id="0" name=""/>
        <dsp:cNvSpPr/>
      </dsp:nvSpPr>
      <dsp:spPr>
        <a:xfrm>
          <a:off x="0" y="293643"/>
          <a:ext cx="9601200" cy="958236"/>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Μετατροπή εκπαιδευτικού υλικού (σημειώσεις και </a:t>
          </a:r>
          <a:r>
            <a:rPr lang="el-GR" sz="1800" b="0" i="0" u="none" kern="1200" dirty="0" err="1">
              <a:latin typeface="Arial" panose="020B0604020202020204" pitchFamily="34" charset="0"/>
              <a:cs typeface="Arial" panose="020B0604020202020204" pitchFamily="34" charset="0"/>
            </a:rPr>
            <a:t>συγγράματα</a:t>
          </a:r>
          <a:r>
            <a:rPr lang="el-GR" sz="1800" b="0" i="0" u="none" kern="1200" dirty="0">
              <a:latin typeface="Arial" panose="020B0604020202020204" pitchFamily="34" charset="0"/>
              <a:cs typeface="Arial" panose="020B0604020202020204" pitchFamily="34" charset="0"/>
            </a:rPr>
            <a:t>) σε προσβάσιμες μορφές (γραφή </a:t>
          </a:r>
          <a:r>
            <a:rPr lang="el-GR" sz="1800" b="0" i="0" u="none" kern="1200" dirty="0" err="1">
              <a:latin typeface="Arial" panose="020B0604020202020204" pitchFamily="34" charset="0"/>
              <a:cs typeface="Arial" panose="020B0604020202020204" pitchFamily="34" charset="0"/>
            </a:rPr>
            <a:t>braille</a:t>
          </a:r>
          <a:r>
            <a:rPr lang="el-GR" sz="1800" b="0" i="0" u="none" kern="1200" dirty="0">
              <a:latin typeface="Arial" panose="020B0604020202020204" pitchFamily="34" charset="0"/>
              <a:cs typeface="Arial" panose="020B0604020202020204" pitchFamily="34" charset="0"/>
            </a:rPr>
            <a:t>, </a:t>
          </a:r>
          <a:r>
            <a:rPr lang="el-GR" sz="1800" b="0" i="0" u="none" kern="1200" dirty="0" err="1">
              <a:latin typeface="Arial" panose="020B0604020202020204" pitchFamily="34" charset="0"/>
              <a:cs typeface="Arial" panose="020B0604020202020204" pitchFamily="34" charset="0"/>
            </a:rPr>
            <a:t>audiobooks</a:t>
          </a:r>
          <a:r>
            <a:rPr lang="el-GR" sz="1800" b="0" i="0" u="none" kern="1200" dirty="0">
              <a:latin typeface="Arial" panose="020B0604020202020204" pitchFamily="34" charset="0"/>
              <a:cs typeface="Arial" panose="020B0604020202020204" pitchFamily="34" charset="0"/>
            </a:rPr>
            <a:t>) </a:t>
          </a:r>
        </a:p>
        <a:p>
          <a:pPr lvl="0" algn="l" defTabSz="800100">
            <a:lnSpc>
              <a:spcPct val="90000"/>
            </a:lnSpc>
            <a:spcBef>
              <a:spcPct val="0"/>
            </a:spcBef>
            <a:spcAft>
              <a:spcPct val="35000"/>
            </a:spcAft>
          </a:pPr>
          <a:endParaRPr lang="en-US" sz="1600" kern="1200" dirty="0"/>
        </a:p>
      </dsp:txBody>
      <dsp:txXfrm>
        <a:off x="46777" y="340420"/>
        <a:ext cx="9507646" cy="864682"/>
      </dsp:txXfrm>
    </dsp:sp>
    <dsp:sp modelId="{4036B3AC-1DF4-4DE2-9FA2-2519D1004802}">
      <dsp:nvSpPr>
        <dsp:cNvPr id="0" name=""/>
        <dsp:cNvSpPr/>
      </dsp:nvSpPr>
      <dsp:spPr>
        <a:xfrm>
          <a:off x="0" y="1436200"/>
          <a:ext cx="9601200" cy="926738"/>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Υποστηρικτικός εξοπλισμός  για πρόσβαση σε εκπαιδευτικό υλικό (Εκτυπωτής Braille, Λογισμικό Οπτικής Ανάγνωσης Χαρακτήρων, Μεγεθυντής Κλειστού Κυκλώματος (CCTV), Τρισδιάστατος εκτυπωτής, κ.α.) </a:t>
          </a:r>
        </a:p>
      </dsp:txBody>
      <dsp:txXfrm>
        <a:off x="45240" y="1481440"/>
        <a:ext cx="9510720" cy="836258"/>
      </dsp:txXfrm>
    </dsp:sp>
    <dsp:sp modelId="{C6CC4E05-A79D-4778-9EA1-4EA7239C84A9}">
      <dsp:nvSpPr>
        <dsp:cNvPr id="0" name=""/>
        <dsp:cNvSpPr/>
      </dsp:nvSpPr>
      <dsp:spPr>
        <a:xfrm>
          <a:off x="0" y="2547258"/>
          <a:ext cx="9601200" cy="740497"/>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latin typeface="Arial" panose="020B0604020202020204" pitchFamily="34" charset="0"/>
              <a:cs typeface="Arial" panose="020B0604020202020204" pitchFamily="34" charset="0"/>
            </a:rPr>
            <a:t>Υπηρεσίες Ψηφιακής Προσβασιμότητας (ιστοτόπων και εφαρμογών)</a:t>
          </a:r>
          <a:endParaRPr lang="en-US" sz="1800" kern="1200" dirty="0">
            <a:latin typeface="Arial" panose="020B0604020202020204" pitchFamily="34" charset="0"/>
            <a:cs typeface="Arial" panose="020B0604020202020204" pitchFamily="34" charset="0"/>
          </a:endParaRPr>
        </a:p>
      </dsp:txBody>
      <dsp:txXfrm>
        <a:off x="36148" y="2583406"/>
        <a:ext cx="9528904" cy="668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F0349-9FA1-47D7-A064-A8A271B61166}">
      <dsp:nvSpPr>
        <dsp:cNvPr id="0" name=""/>
        <dsp:cNvSpPr/>
      </dsp:nvSpPr>
      <dsp:spPr>
        <a:xfrm>
          <a:off x="0" y="36780"/>
          <a:ext cx="9601200" cy="7862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u="none" kern="1200" dirty="0">
              <a:latin typeface="Arial" panose="020B0604020202020204" pitchFamily="34" charset="0"/>
              <a:cs typeface="Arial" panose="020B0604020202020204" pitchFamily="34" charset="0"/>
            </a:rPr>
            <a:t>Συμβουλευτική επαγγελματικής και ακαδημαϊκής σταδιοδρομίας.</a:t>
          </a:r>
          <a:endParaRPr lang="en-US" sz="1800" kern="1200" dirty="0">
            <a:latin typeface="Arial" panose="020B0604020202020204" pitchFamily="34" charset="0"/>
            <a:cs typeface="Arial" panose="020B0604020202020204" pitchFamily="34" charset="0"/>
          </a:endParaRPr>
        </a:p>
      </dsp:txBody>
      <dsp:txXfrm>
        <a:off x="38381" y="75161"/>
        <a:ext cx="9524438" cy="709478"/>
      </dsp:txXfrm>
    </dsp:sp>
    <dsp:sp modelId="{B21A7A2F-C04B-4C97-8E06-A7C4903B7C54}">
      <dsp:nvSpPr>
        <dsp:cNvPr id="0" name=""/>
        <dsp:cNvSpPr/>
      </dsp:nvSpPr>
      <dsp:spPr>
        <a:xfrm>
          <a:off x="0" y="943980"/>
          <a:ext cx="9601200" cy="7862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l-GR" sz="1800" b="0" i="0" u="none" kern="1200" dirty="0">
              <a:latin typeface="Arial" panose="020B0604020202020204" pitchFamily="34" charset="0"/>
              <a:cs typeface="Arial" panose="020B0604020202020204" pitchFamily="34" charset="0"/>
            </a:rPr>
            <a:t>Διασύνδεση εκπαίδευσης και αγοράς εργασίας.</a:t>
          </a:r>
        </a:p>
      </dsp:txBody>
      <dsp:txXfrm>
        <a:off x="38381" y="982361"/>
        <a:ext cx="9524438" cy="709478"/>
      </dsp:txXfrm>
    </dsp:sp>
    <dsp:sp modelId="{DA65C8ED-C5B3-4967-97A2-C356E300D7ED}">
      <dsp:nvSpPr>
        <dsp:cNvPr id="0" name=""/>
        <dsp:cNvSpPr/>
      </dsp:nvSpPr>
      <dsp:spPr>
        <a:xfrm>
          <a:off x="0" y="1851180"/>
          <a:ext cx="9601200" cy="7862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l-GR" sz="1800" b="0" i="0" u="none" kern="1200" dirty="0">
              <a:latin typeface="Arial" panose="020B0604020202020204" pitchFamily="34" charset="0"/>
              <a:cs typeface="Arial" panose="020B0604020202020204" pitchFamily="34" charset="0"/>
            </a:rPr>
            <a:t>Διευκόλυνση ένταξης στην αγορά εργασίας.</a:t>
          </a:r>
        </a:p>
      </dsp:txBody>
      <dsp:txXfrm>
        <a:off x="38381" y="1889561"/>
        <a:ext cx="9524438" cy="709478"/>
      </dsp:txXfrm>
    </dsp:sp>
    <dsp:sp modelId="{BCA9586E-4850-40ED-A7EE-55076E46902E}">
      <dsp:nvSpPr>
        <dsp:cNvPr id="0" name=""/>
        <dsp:cNvSpPr/>
      </dsp:nvSpPr>
      <dsp:spPr>
        <a:xfrm>
          <a:off x="0" y="2758380"/>
          <a:ext cx="9601200" cy="78624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l-GR" sz="1800" b="0" i="0" u="none" kern="1200" dirty="0">
              <a:latin typeface="Arial" panose="020B0604020202020204" pitchFamily="34" charset="0"/>
              <a:cs typeface="Arial" panose="020B0604020202020204" pitchFamily="34" charset="0"/>
            </a:rPr>
            <a:t>Ενημέρωση για Μεταπτυχιακά Προγράμματα Σπουδών, υποτροφίες, προγράμματα επαγγελματικής κατάρτισης, εκπαιδευτικά σεμινάρια, συνέδρια κτλ.</a:t>
          </a:r>
        </a:p>
      </dsp:txBody>
      <dsp:txXfrm>
        <a:off x="38381" y="2796761"/>
        <a:ext cx="9524438"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58B3D3C9-ED3E-4430-A8CA-03711A676035}" type="datetimeFigureOut">
              <a:rPr lang="en-US" smtClean="0"/>
              <a:t>10/14/2021</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3E67E2B-6215-4DB6-B113-75ACD1123374}" type="datetimeFigureOut">
              <a:rPr lang="en-US" smtClean="0"/>
              <a:t>10/14/2021</a:t>
            </a:fld>
            <a:endParaRPr lang="en-US"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2</a:t>
            </a:fld>
            <a:endParaRPr lang="en-US" dirty="0"/>
          </a:p>
        </p:txBody>
      </p:sp>
    </p:spTree>
    <p:extLst>
      <p:ext uri="{BB962C8B-B14F-4D97-AF65-F5344CB8AC3E}">
        <p14:creationId xmlns:p14="http://schemas.microsoft.com/office/powerpoint/2010/main" val="121582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3</a:t>
            </a:fld>
            <a:endParaRPr lang="en-US" dirty="0"/>
          </a:p>
        </p:txBody>
      </p:sp>
    </p:spTree>
    <p:extLst>
      <p:ext uri="{BB962C8B-B14F-4D97-AF65-F5344CB8AC3E}">
        <p14:creationId xmlns:p14="http://schemas.microsoft.com/office/powerpoint/2010/main" val="393759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4</a:t>
            </a:fld>
            <a:endParaRPr lang="en-US" dirty="0"/>
          </a:p>
        </p:txBody>
      </p:sp>
    </p:spTree>
    <p:extLst>
      <p:ext uri="{BB962C8B-B14F-4D97-AF65-F5344CB8AC3E}">
        <p14:creationId xmlns:p14="http://schemas.microsoft.com/office/powerpoint/2010/main" val="41089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11</a:t>
            </a:fld>
            <a:endParaRPr lang="en-US" dirty="0"/>
          </a:p>
        </p:txBody>
      </p:sp>
    </p:spTree>
    <p:extLst>
      <p:ext uri="{BB962C8B-B14F-4D97-AF65-F5344CB8AC3E}">
        <p14:creationId xmlns:p14="http://schemas.microsoft.com/office/powerpoint/2010/main" val="39642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10/14/2021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10/14/2021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10/14/2021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0.svg"/><Relationship Id="rId1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hyperlink" Target="mailto:socialwelfare@upatras.gr" TargetMode="External"/><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https://socialwelfare.upatras.gr/" TargetMode="External"/><Relationship Id="rId11" Type="http://schemas.openxmlformats.org/officeDocument/2006/relationships/image" Target="../media/image28.svg"/><Relationship Id="rId5" Type="http://schemas.openxmlformats.org/officeDocument/2006/relationships/image" Target="../media/image3.png"/><Relationship Id="rId15" Type="http://schemas.openxmlformats.org/officeDocument/2006/relationships/image" Target="../media/image32.svg"/><Relationship Id="rId10" Type="http://schemas.openxmlformats.org/officeDocument/2006/relationships/image" Target="../media/image18.png"/><Relationship Id="rId19" Type="http://schemas.openxmlformats.org/officeDocument/2006/relationships/image" Target="../media/image36.svg"/><Relationship Id="rId4" Type="http://schemas.openxmlformats.org/officeDocument/2006/relationships/image" Target="../media/image2.png"/><Relationship Id="rId9" Type="http://schemas.openxmlformats.org/officeDocument/2006/relationships/image" Target="../media/image26.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8.sv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21.png"/><Relationship Id="rId4" Type="http://schemas.openxmlformats.org/officeDocument/2006/relationships/hyperlink" Target="https://synigorosfoititi.upatras.g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isotita@upatras.gr" TargetMode="External"/><Relationship Id="rId2" Type="http://schemas.openxmlformats.org/officeDocument/2006/relationships/hyperlink" Target="https://www.upatras.gr/upatras/administration/epitropi-isotitas-ton-fyl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svg"/><Relationship Id="rId11" Type="http://schemas.openxmlformats.org/officeDocument/2006/relationships/image" Target="../media/image8.jp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14.jp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ECB0E0D-AC1B-4E83-84EA-237BFA2063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D6DCB3B1-E1A7-4510-831B-77C8EFF566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10132A3B-10CF-4EEB-BA1F-A63D2ED61D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014E52ED-3C51-46E6-BE4B-14FFAB2C3D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285812" y="1480930"/>
            <a:ext cx="6251138" cy="3848521"/>
          </a:xfrm>
        </p:spPr>
        <p:txBody>
          <a:bodyPr anchor="ctr">
            <a:normAutofit/>
          </a:bodyPr>
          <a:lstStyle/>
          <a:p>
            <a:pPr algn="r"/>
            <a:r>
              <a:rPr lang="el-GR" sz="4000" cap="none" dirty="0">
                <a:latin typeface="Arial" panose="020B0604020202020204" pitchFamily="34" charset="0"/>
                <a:cs typeface="Arial" panose="020B0604020202020204" pitchFamily="34" charset="0"/>
              </a:rPr>
              <a:t>Κοινωνική Μέριμνα Φοιτητών</a:t>
            </a:r>
            <a:r>
              <a:rPr lang="en-US" sz="4000" cap="none" dirty="0">
                <a:latin typeface="Arial" panose="020B0604020202020204" pitchFamily="34" charset="0"/>
                <a:cs typeface="Arial" panose="020B0604020202020204" pitchFamily="34" charset="0"/>
              </a:rPr>
              <a:t/>
            </a:r>
            <a:br>
              <a:rPr lang="en-US" sz="4000" cap="none" dirty="0">
                <a:latin typeface="Arial" panose="020B0604020202020204" pitchFamily="34" charset="0"/>
                <a:cs typeface="Arial" panose="020B0604020202020204" pitchFamily="34" charset="0"/>
              </a:rPr>
            </a:br>
            <a:r>
              <a:rPr lang="el-GR" sz="4000" cap="none" dirty="0">
                <a:latin typeface="Arial" panose="020B0604020202020204" pitchFamily="34" charset="0"/>
                <a:cs typeface="Arial" panose="020B0604020202020204" pitchFamily="34" charset="0"/>
              </a:rPr>
              <a:t>Πανεπιστημίου</a:t>
            </a:r>
            <a:r>
              <a:rPr lang="en-US" sz="4000" cap="none" dirty="0">
                <a:latin typeface="Arial" panose="020B0604020202020204" pitchFamily="34" charset="0"/>
                <a:cs typeface="Arial" panose="020B0604020202020204" pitchFamily="34" charset="0"/>
              </a:rPr>
              <a:t> </a:t>
            </a:r>
            <a:r>
              <a:rPr lang="el-GR" sz="4000" cap="none" dirty="0">
                <a:latin typeface="Arial" panose="020B0604020202020204" pitchFamily="34" charset="0"/>
                <a:cs typeface="Arial" panose="020B0604020202020204" pitchFamily="34" charset="0"/>
              </a:rPr>
              <a:t>Πατρών</a:t>
            </a:r>
            <a:endParaRPr lang="en-US" sz="4000" dirty="0">
              <a:latin typeface="Arial" panose="020B0604020202020204" pitchFamily="34" charset="0"/>
              <a:cs typeface="Arial" panose="020B0604020202020204" pitchFamily="34" charset="0"/>
            </a:endParaRPr>
          </a:p>
        </p:txBody>
      </p:sp>
      <p:cxnSp>
        <p:nvCxnSpPr>
          <p:cNvPr id="20" name="Straight Connector 14">
            <a:extLst>
              <a:ext uri="{FF2B5EF4-FFF2-40B4-BE49-F238E27FC236}">
                <a16:creationId xmlns:a16="http://schemas.microsoft.com/office/drawing/2014/main" id="{6116DDC6-8F07-46CC-8751-E5C9346B2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6F4AA29-F790-4355-9073-6A7BC1F0C1DA}"/>
              </a:ext>
            </a:extLst>
          </p:cNvPr>
          <p:cNvSpPr txBox="1"/>
          <p:nvPr/>
        </p:nvSpPr>
        <p:spPr>
          <a:xfrm>
            <a:off x="681135" y="6282808"/>
            <a:ext cx="1074583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ΠΡΑΞΗ: «ΥΠΟΣΤΗΡΙΞΗ ΠΑΡΕΜΒΑΣΕΩΝ ΚΟΙΝΩΝΙΚΗΣ ΜΕΡΙΜΝΑΣ ΦΟΙΤΗΤΩΝ ΤΟΥ ΠΑΝΕΠΙΣΤΗΜΙΟΥ ΠΑΤΡΩΝ»</a:t>
            </a:r>
          </a:p>
        </p:txBody>
      </p:sp>
      <p:pic>
        <p:nvPicPr>
          <p:cNvPr id="6" name="Picture 5" descr="Logo&#10;&#10;Description automatically generated">
            <a:extLst>
              <a:ext uri="{FF2B5EF4-FFF2-40B4-BE49-F238E27FC236}">
                <a16:creationId xmlns:a16="http://schemas.microsoft.com/office/drawing/2014/main" id="{75C2BC0E-214A-46D9-8EDE-4A962999A179}"/>
              </a:ext>
            </a:extLst>
          </p:cNvPr>
          <p:cNvPicPr>
            <a:picLocks noChangeAspect="1"/>
          </p:cNvPicPr>
          <p:nvPr/>
        </p:nvPicPr>
        <p:blipFill>
          <a:blip r:embed="rId3"/>
          <a:stretch>
            <a:fillRect/>
          </a:stretch>
        </p:blipFill>
        <p:spPr>
          <a:xfrm>
            <a:off x="8084464" y="2179498"/>
            <a:ext cx="2483349" cy="2273816"/>
          </a:xfrm>
          <a:prstGeom prst="rect">
            <a:avLst/>
          </a:prstGeom>
        </p:spPr>
      </p:pic>
      <p:pic>
        <p:nvPicPr>
          <p:cNvPr id="22" name="Picture 21" descr="A picture containing text, alcohol&#10;&#10;Description automatically generated">
            <a:extLst>
              <a:ext uri="{FF2B5EF4-FFF2-40B4-BE49-F238E27FC236}">
                <a16:creationId xmlns:a16="http://schemas.microsoft.com/office/drawing/2014/main" id="{7488BD00-5646-4589-B48E-C86E198C0F9C}"/>
              </a:ext>
            </a:extLst>
          </p:cNvPr>
          <p:cNvPicPr>
            <a:picLocks noChangeAspect="1"/>
          </p:cNvPicPr>
          <p:nvPr/>
        </p:nvPicPr>
        <p:blipFill>
          <a:blip r:embed="rId4"/>
          <a:stretch>
            <a:fillRect/>
          </a:stretch>
        </p:blipFill>
        <p:spPr>
          <a:xfrm>
            <a:off x="7536953" y="524825"/>
            <a:ext cx="3126835" cy="1133597"/>
          </a:xfrm>
          <a:prstGeom prst="rect">
            <a:avLst/>
          </a:prstGeom>
        </p:spPr>
      </p:pic>
      <p:pic>
        <p:nvPicPr>
          <p:cNvPr id="24" name="Picture 23">
            <a:extLst>
              <a:ext uri="{FF2B5EF4-FFF2-40B4-BE49-F238E27FC236}">
                <a16:creationId xmlns:a16="http://schemas.microsoft.com/office/drawing/2014/main" id="{E6297863-1784-4945-A501-C894EBE0D73F}"/>
              </a:ext>
            </a:extLst>
          </p:cNvPr>
          <p:cNvPicPr>
            <a:picLocks noChangeAspect="1"/>
          </p:cNvPicPr>
          <p:nvPr/>
        </p:nvPicPr>
        <p:blipFill>
          <a:blip r:embed="rId5"/>
          <a:stretch>
            <a:fillRect/>
          </a:stretch>
        </p:blipFill>
        <p:spPr>
          <a:xfrm>
            <a:off x="7779353" y="4905993"/>
            <a:ext cx="3126835" cy="613510"/>
          </a:xfrm>
          <a:prstGeom prst="rect">
            <a:avLst/>
          </a:prstGeom>
        </p:spPr>
      </p:pic>
    </p:spTree>
    <p:extLst>
      <p:ext uri="{BB962C8B-B14F-4D97-AF65-F5344CB8AC3E}">
        <p14:creationId xmlns:p14="http://schemas.microsoft.com/office/powerpoint/2010/main" val="154658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57F60-93A6-4EA2-B0E6-7F4973A63ED4}"/>
              </a:ext>
            </a:extLst>
          </p:cNvPr>
          <p:cNvSpPr txBox="1"/>
          <p:nvPr/>
        </p:nvSpPr>
        <p:spPr>
          <a:xfrm>
            <a:off x="1378598" y="602823"/>
            <a:ext cx="6097554" cy="707886"/>
          </a:xfrm>
          <a:prstGeom prst="rect">
            <a:avLst/>
          </a:prstGeom>
          <a:noFill/>
        </p:spPr>
        <p:txBody>
          <a:bodyPr wrap="square">
            <a:spAutoFit/>
          </a:bodyPr>
          <a:lstStyle/>
          <a:p>
            <a:pPr lvl="0">
              <a:lnSpc>
                <a:spcPct val="100000"/>
              </a:lnSpc>
            </a:pPr>
            <a:r>
              <a:rPr lang="el-GR" sz="4000" b="1" dirty="0">
                <a:latin typeface="Arial" panose="020B0604020202020204" pitchFamily="34" charset="0"/>
                <a:cs typeface="Arial" panose="020B0604020202020204" pitchFamily="34" charset="0"/>
              </a:rPr>
              <a:t>Εθελοντικό Δίκτυο</a:t>
            </a:r>
          </a:p>
        </p:txBody>
      </p:sp>
      <p:sp>
        <p:nvSpPr>
          <p:cNvPr id="5" name="TextBox 4">
            <a:extLst>
              <a:ext uri="{FF2B5EF4-FFF2-40B4-BE49-F238E27FC236}">
                <a16:creationId xmlns:a16="http://schemas.microsoft.com/office/drawing/2014/main" id="{B41FCCE1-0FFA-4356-B3F9-7984E58AF0EA}"/>
              </a:ext>
            </a:extLst>
          </p:cNvPr>
          <p:cNvSpPr txBox="1"/>
          <p:nvPr/>
        </p:nvSpPr>
        <p:spPr>
          <a:xfrm>
            <a:off x="1378597" y="1491639"/>
            <a:ext cx="9780815" cy="646331"/>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Ύπαρξη μεγάλου εθελοντικού δίκτυο όπου οι εθελοντές είναι αρωγοί στην ομαλή ενσωμάτωση όλων των φοιτητών του Πανεπιστημίου Πατρών στην Πανεπιστημιακή Κοινότητα.</a:t>
            </a:r>
          </a:p>
        </p:txBody>
      </p:sp>
      <p:sp>
        <p:nvSpPr>
          <p:cNvPr id="7" name="TextBox 6">
            <a:extLst>
              <a:ext uri="{FF2B5EF4-FFF2-40B4-BE49-F238E27FC236}">
                <a16:creationId xmlns:a16="http://schemas.microsoft.com/office/drawing/2014/main" id="{6ECFDF5E-3D58-4118-AE9D-2D7B568B468F}"/>
              </a:ext>
            </a:extLst>
          </p:cNvPr>
          <p:cNvSpPr txBox="1"/>
          <p:nvPr/>
        </p:nvSpPr>
        <p:spPr>
          <a:xfrm>
            <a:off x="1378598" y="2915731"/>
            <a:ext cx="5675345" cy="2031325"/>
          </a:xfrm>
          <a:prstGeom prst="rect">
            <a:avLst/>
          </a:prstGeom>
          <a:noFill/>
        </p:spPr>
        <p:txBody>
          <a:bodyPr wrap="square">
            <a:spAutoFit/>
          </a:bodyPr>
          <a:lstStyle/>
          <a:p>
            <a:pPr algn="l"/>
            <a:r>
              <a:rPr lang="el-GR" b="1" i="0" dirty="0">
                <a:effectLst/>
                <a:latin typeface="Arial" panose="020B0604020202020204" pitchFamily="34" charset="0"/>
                <a:cs typeface="Arial" panose="020B0604020202020204" pitchFamily="34" charset="0"/>
              </a:rPr>
              <a:t>Ομάδες Εθελοντών</a:t>
            </a:r>
          </a:p>
          <a:p>
            <a:pPr marL="285750" indent="-285750" algn="l">
              <a:buFont typeface="Arial" panose="020B0604020202020204" pitchFamily="34" charset="0"/>
              <a:buChar char="•"/>
            </a:pPr>
            <a:r>
              <a:rPr lang="el-GR" i="0" dirty="0">
                <a:effectLst/>
                <a:latin typeface="Arial" panose="020B0604020202020204" pitchFamily="34" charset="0"/>
                <a:cs typeface="Arial" panose="020B0604020202020204" pitchFamily="34" charset="0"/>
              </a:rPr>
              <a:t>Ομάδα Υποστήριξης Φοιτητών ΕΚΟ</a:t>
            </a:r>
            <a:endParaRPr lang="el-GR"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l-GR" i="0" dirty="0">
                <a:effectLst/>
                <a:latin typeface="Arial" panose="020B0604020202020204" pitchFamily="34" charset="0"/>
                <a:cs typeface="Arial" panose="020B0604020202020204" pitchFamily="34" charset="0"/>
              </a:rPr>
              <a:t>Ομάδα προσωπικών συνοδών βοηθών</a:t>
            </a:r>
            <a:endParaRPr lang="en-US"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l-GR" dirty="0">
                <a:latin typeface="Arial" panose="020B0604020202020204" pitchFamily="34" charset="0"/>
                <a:cs typeface="Arial" panose="020B0604020202020204" pitchFamily="34" charset="0"/>
              </a:rPr>
              <a:t>Ομάδα κοινωνικών και αθλητικών δράσεων</a:t>
            </a: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l-GR" i="0" dirty="0">
                <a:effectLst/>
                <a:latin typeface="Arial" panose="020B0604020202020204" pitchFamily="34" charset="0"/>
                <a:cs typeface="Arial" panose="020B0604020202020204" pitchFamily="34" charset="0"/>
              </a:rPr>
              <a:t>Ομάδα Υποστήριξης στις τεχνολογίες εκπαίδευσης</a:t>
            </a:r>
            <a:endParaRPr lang="en-US" i="0" dirty="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l-GR" i="0" dirty="0">
                <a:effectLst/>
                <a:latin typeface="Arial" panose="020B0604020202020204" pitchFamily="34" charset="0"/>
                <a:cs typeface="Arial" panose="020B0604020202020204" pitchFamily="34" charset="0"/>
              </a:rPr>
              <a:t>Ομάδα κοινωνικών δράσεων / υποστήριξη εκδηλώσεων</a:t>
            </a:r>
          </a:p>
        </p:txBody>
      </p:sp>
      <p:pic>
        <p:nvPicPr>
          <p:cNvPr id="9" name="Picture 8" descr="Text&#10;&#10;Description automatically generated">
            <a:extLst>
              <a:ext uri="{FF2B5EF4-FFF2-40B4-BE49-F238E27FC236}">
                <a16:creationId xmlns:a16="http://schemas.microsoft.com/office/drawing/2014/main" id="{1CCFCB97-739A-44BF-9B5E-841299138536}"/>
              </a:ext>
            </a:extLst>
          </p:cNvPr>
          <p:cNvPicPr>
            <a:picLocks noChangeAspect="1"/>
          </p:cNvPicPr>
          <p:nvPr/>
        </p:nvPicPr>
        <p:blipFill>
          <a:blip r:embed="rId2"/>
          <a:stretch>
            <a:fillRect/>
          </a:stretch>
        </p:blipFill>
        <p:spPr>
          <a:xfrm>
            <a:off x="6705323" y="2836506"/>
            <a:ext cx="4717855" cy="3704253"/>
          </a:xfrm>
          <a:prstGeom prst="rect">
            <a:avLst/>
          </a:prstGeom>
        </p:spPr>
      </p:pic>
    </p:spTree>
    <p:extLst>
      <p:ext uri="{BB962C8B-B14F-4D97-AF65-F5344CB8AC3E}">
        <p14:creationId xmlns:p14="http://schemas.microsoft.com/office/powerpoint/2010/main" val="5814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ECB0E0D-AC1B-4E83-84EA-237BFA2063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D6DCB3B1-E1A7-4510-831B-77C8EFF566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10132A3B-10CF-4EEB-BA1F-A63D2ED61D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014E52ED-3C51-46E6-BE4B-14FFAB2C3D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cxnSp>
        <p:nvCxnSpPr>
          <p:cNvPr id="20" name="Straight Connector 14">
            <a:extLst>
              <a:ext uri="{FF2B5EF4-FFF2-40B4-BE49-F238E27FC236}">
                <a16:creationId xmlns:a16="http://schemas.microsoft.com/office/drawing/2014/main" id="{6116DDC6-8F07-46CC-8751-E5C9346B2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6F4AA29-F790-4355-9073-6A7BC1F0C1DA}"/>
              </a:ext>
            </a:extLst>
          </p:cNvPr>
          <p:cNvSpPr txBox="1"/>
          <p:nvPr/>
        </p:nvSpPr>
        <p:spPr>
          <a:xfrm>
            <a:off x="681135" y="6282808"/>
            <a:ext cx="1074583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ΠΡΑΞΗ: «ΥΠΟΣΤΗΡΙΞΗ ΠΑΡΕΜΒΑΣΕΩΝ ΚΟΙΝΩΝΙΚΗΣ ΜΕΡΙΜΝΑΣ ΦΟΙΤΗΤΩΝ ΤΟΥ ΠΑΝΕΠΙΣΤΗΜΙΟΥ ΠΑΤΡΩΝ»</a:t>
            </a:r>
          </a:p>
        </p:txBody>
      </p:sp>
      <p:pic>
        <p:nvPicPr>
          <p:cNvPr id="6" name="Picture 5" descr="Logo&#10;&#10;Description automatically generated">
            <a:extLst>
              <a:ext uri="{FF2B5EF4-FFF2-40B4-BE49-F238E27FC236}">
                <a16:creationId xmlns:a16="http://schemas.microsoft.com/office/drawing/2014/main" id="{75C2BC0E-214A-46D9-8EDE-4A962999A179}"/>
              </a:ext>
            </a:extLst>
          </p:cNvPr>
          <p:cNvPicPr>
            <a:picLocks noChangeAspect="1"/>
          </p:cNvPicPr>
          <p:nvPr/>
        </p:nvPicPr>
        <p:blipFill>
          <a:blip r:embed="rId3"/>
          <a:stretch>
            <a:fillRect/>
          </a:stretch>
        </p:blipFill>
        <p:spPr>
          <a:xfrm>
            <a:off x="8084464" y="2179498"/>
            <a:ext cx="2483349" cy="2273816"/>
          </a:xfrm>
          <a:prstGeom prst="rect">
            <a:avLst/>
          </a:prstGeom>
        </p:spPr>
      </p:pic>
      <p:pic>
        <p:nvPicPr>
          <p:cNvPr id="22" name="Picture 21" descr="A picture containing text, alcohol&#10;&#10;Description automatically generated">
            <a:extLst>
              <a:ext uri="{FF2B5EF4-FFF2-40B4-BE49-F238E27FC236}">
                <a16:creationId xmlns:a16="http://schemas.microsoft.com/office/drawing/2014/main" id="{7488BD00-5646-4589-B48E-C86E198C0F9C}"/>
              </a:ext>
            </a:extLst>
          </p:cNvPr>
          <p:cNvPicPr>
            <a:picLocks noChangeAspect="1"/>
          </p:cNvPicPr>
          <p:nvPr/>
        </p:nvPicPr>
        <p:blipFill>
          <a:blip r:embed="rId4"/>
          <a:stretch>
            <a:fillRect/>
          </a:stretch>
        </p:blipFill>
        <p:spPr>
          <a:xfrm>
            <a:off x="7536953" y="524825"/>
            <a:ext cx="3126835" cy="1133597"/>
          </a:xfrm>
          <a:prstGeom prst="rect">
            <a:avLst/>
          </a:prstGeom>
        </p:spPr>
      </p:pic>
      <p:pic>
        <p:nvPicPr>
          <p:cNvPr id="24" name="Picture 23">
            <a:extLst>
              <a:ext uri="{FF2B5EF4-FFF2-40B4-BE49-F238E27FC236}">
                <a16:creationId xmlns:a16="http://schemas.microsoft.com/office/drawing/2014/main" id="{E6297863-1784-4945-A501-C894EBE0D73F}"/>
              </a:ext>
            </a:extLst>
          </p:cNvPr>
          <p:cNvPicPr>
            <a:picLocks noChangeAspect="1"/>
          </p:cNvPicPr>
          <p:nvPr/>
        </p:nvPicPr>
        <p:blipFill>
          <a:blip r:embed="rId5"/>
          <a:stretch>
            <a:fillRect/>
          </a:stretch>
        </p:blipFill>
        <p:spPr>
          <a:xfrm>
            <a:off x="7779353" y="4905993"/>
            <a:ext cx="3126835" cy="613510"/>
          </a:xfrm>
          <a:prstGeom prst="rect">
            <a:avLst/>
          </a:prstGeom>
        </p:spPr>
      </p:pic>
      <p:sp>
        <p:nvSpPr>
          <p:cNvPr id="15" name="TextBox 14">
            <a:extLst>
              <a:ext uri="{FF2B5EF4-FFF2-40B4-BE49-F238E27FC236}">
                <a16:creationId xmlns:a16="http://schemas.microsoft.com/office/drawing/2014/main" id="{2D4D69C0-B5DA-4323-B196-8FBB39655102}"/>
              </a:ext>
            </a:extLst>
          </p:cNvPr>
          <p:cNvSpPr txBox="1"/>
          <p:nvPr/>
        </p:nvSpPr>
        <p:spPr>
          <a:xfrm>
            <a:off x="1764146" y="2247205"/>
            <a:ext cx="5724513" cy="2862322"/>
          </a:xfrm>
          <a:prstGeom prst="rect">
            <a:avLst/>
          </a:prstGeom>
          <a:noFill/>
        </p:spPr>
        <p:txBody>
          <a:bodyPr wrap="square">
            <a:spAutoFit/>
          </a:bodyPr>
          <a:lstStyle/>
          <a:p>
            <a:pPr rtl="0" fontAlgn="base">
              <a:spcBef>
                <a:spcPts val="0"/>
              </a:spcBef>
              <a:spcAft>
                <a:spcPts val="0"/>
              </a:spcAft>
            </a:pPr>
            <a:r>
              <a:rPr lang="el-GR" b="1" i="0" u="none" strike="noStrike" dirty="0">
                <a:effectLst/>
                <a:latin typeface="Arial" panose="020B0604020202020204" pitchFamily="34" charset="0"/>
                <a:cs typeface="Arial" panose="020B0604020202020204" pitchFamily="34" charset="0"/>
              </a:rPr>
              <a:t>Γραφείο Κοινωνικής Μέριμνας</a:t>
            </a:r>
          </a:p>
          <a:p>
            <a:pPr rtl="0" fontAlgn="base">
              <a:spcBef>
                <a:spcPts val="0"/>
              </a:spcBef>
              <a:spcAft>
                <a:spcPts val="0"/>
              </a:spcAft>
            </a:pPr>
            <a:r>
              <a:rPr lang="el-GR" i="0" u="none" strike="noStrike" dirty="0">
                <a:effectLst/>
                <a:latin typeface="Arial" panose="020B0604020202020204" pitchFamily="34" charset="0"/>
                <a:cs typeface="Arial" panose="020B0604020202020204" pitchFamily="34" charset="0"/>
              </a:rPr>
              <a:t>Διεύθυνση: Πανεπιστήμιο Πατρών Κτίριο Α, Πρυτανεία, Ισόγειο </a:t>
            </a:r>
            <a:r>
              <a:rPr lang="el-GR" dirty="0">
                <a:latin typeface="Arial" panose="020B0604020202020204" pitchFamily="34" charset="0"/>
                <a:cs typeface="Arial" panose="020B0604020202020204" pitchFamily="34" charset="0"/>
              </a:rPr>
              <a:t>(</a:t>
            </a:r>
            <a:r>
              <a:rPr lang="el-GR" i="0" u="none" strike="noStrike" dirty="0">
                <a:effectLst/>
                <a:latin typeface="Arial" panose="020B0604020202020204" pitchFamily="34" charset="0"/>
                <a:cs typeface="Arial" panose="020B0604020202020204" pitchFamily="34" charset="0"/>
              </a:rPr>
              <a:t>Διεύθυνση Φοιτητικής Μέριμνας)</a:t>
            </a:r>
            <a:endParaRPr lang="en-US" i="0" u="none" strike="noStrike" dirty="0">
              <a:effectLst/>
              <a:latin typeface="Arial" panose="020B0604020202020204" pitchFamily="34" charset="0"/>
              <a:cs typeface="Arial" panose="020B0604020202020204" pitchFamily="34" charset="0"/>
            </a:endParaRPr>
          </a:p>
          <a:p>
            <a:pPr rtl="0" fontAlgn="base">
              <a:spcBef>
                <a:spcPts val="0"/>
              </a:spcBef>
              <a:spcAft>
                <a:spcPts val="0"/>
              </a:spcAft>
            </a:pPr>
            <a:r>
              <a:rPr lang="el-GR" i="0" u="none" strike="noStrike" dirty="0">
                <a:effectLst/>
                <a:latin typeface="Arial" panose="020B0604020202020204" pitchFamily="34" charset="0"/>
                <a:cs typeface="Arial" panose="020B0604020202020204" pitchFamily="34" charset="0"/>
              </a:rPr>
              <a:t>Ωράριο: Δευτέρα έως Παρασκευή 08:00-15:00</a:t>
            </a:r>
            <a:endParaRPr lang="el-GR" dirty="0">
              <a:latin typeface="Arial" panose="020B0604020202020204" pitchFamily="34" charset="0"/>
              <a:cs typeface="Arial" panose="020B0604020202020204" pitchFamily="34" charset="0"/>
            </a:endParaRPr>
          </a:p>
          <a:p>
            <a:pPr rtl="0" fontAlgn="base">
              <a:spcBef>
                <a:spcPts val="0"/>
              </a:spcBef>
              <a:spcAft>
                <a:spcPts val="0"/>
              </a:spcAft>
            </a:pPr>
            <a:r>
              <a:rPr lang="el-GR" i="0" u="none" strike="noStrike" dirty="0">
                <a:effectLst/>
                <a:latin typeface="Arial" panose="020B0604020202020204" pitchFamily="34" charset="0"/>
                <a:cs typeface="Arial" panose="020B0604020202020204" pitchFamily="34" charset="0"/>
              </a:rPr>
              <a:t>Τηλέφωνο: 2610 969696</a:t>
            </a:r>
            <a:endParaRPr lang="en-US" i="0" u="none" strike="noStrike" dirty="0">
              <a:effectLst/>
              <a:latin typeface="Arial" panose="020B0604020202020204" pitchFamily="34" charset="0"/>
              <a:cs typeface="Arial" panose="020B0604020202020204" pitchFamily="34" charset="0"/>
            </a:endParaRPr>
          </a:p>
          <a:p>
            <a:pPr rtl="0" fontAlgn="base">
              <a:spcBef>
                <a:spcPts val="0"/>
              </a:spcBef>
              <a:spcAft>
                <a:spcPts val="0"/>
              </a:spcAft>
            </a:pPr>
            <a:endParaRPr lang="en-US" dirty="0">
              <a:latin typeface="Arial" panose="020B0604020202020204" pitchFamily="34" charset="0"/>
              <a:cs typeface="Arial" panose="020B0604020202020204" pitchFamily="34" charset="0"/>
            </a:endParaRPr>
          </a:p>
          <a:p>
            <a:pPr rtl="0" fontAlgn="base">
              <a:spcBef>
                <a:spcPts val="0"/>
              </a:spcBef>
              <a:spcAft>
                <a:spcPts val="0"/>
              </a:spcAft>
            </a:pPr>
            <a:r>
              <a:rPr lang="en-US" dirty="0">
                <a:latin typeface="Arial" panose="020B0604020202020204" pitchFamily="34" charset="0"/>
                <a:cs typeface="Arial" panose="020B0604020202020204" pitchFamily="34" charset="0"/>
              </a:rPr>
              <a:t>Website</a:t>
            </a:r>
            <a:r>
              <a:rPr lang="en-US" i="0" u="none" strike="noStrike" dirty="0">
                <a:effectLst/>
                <a:latin typeface="Arial" panose="020B0604020202020204" pitchFamily="34" charset="0"/>
                <a:cs typeface="Arial" panose="020B0604020202020204" pitchFamily="34" charset="0"/>
              </a:rPr>
              <a:t>: </a:t>
            </a:r>
            <a:r>
              <a:rPr lang="en-US" i="0" u="none" strike="noStrike" dirty="0">
                <a:solidFill>
                  <a:srgbClr val="0070C0"/>
                </a:solidFill>
                <a:effectLst/>
                <a:latin typeface="Arial" panose="020B0604020202020204" pitchFamily="34" charset="0"/>
                <a:cs typeface="Arial" panose="020B0604020202020204" pitchFamily="34" charset="0"/>
                <a:hlinkClick r:id="rId6">
                  <a:extLst>
                    <a:ext uri="{A12FA001-AC4F-418D-AE19-62706E023703}">
                      <ahyp:hlinkClr xmlns="" xmlns:ahyp="http://schemas.microsoft.com/office/drawing/2018/hyperlinkcolor" val="tx"/>
                    </a:ext>
                  </a:extLst>
                </a:hlinkClick>
              </a:rPr>
              <a:t>https://socialwelfare.upatras.gr/</a:t>
            </a:r>
            <a:r>
              <a:rPr lang="en-US" i="0" u="none" strike="noStrike" dirty="0">
                <a:solidFill>
                  <a:srgbClr val="0070C0"/>
                </a:solidFill>
                <a:effectLst/>
                <a:latin typeface="Arial" panose="020B0604020202020204" pitchFamily="34" charset="0"/>
                <a:cs typeface="Arial" panose="020B0604020202020204" pitchFamily="34" charset="0"/>
              </a:rPr>
              <a:t> </a:t>
            </a:r>
          </a:p>
          <a:p>
            <a:pPr rtl="0" fontAlgn="base">
              <a:spcBef>
                <a:spcPts val="0"/>
              </a:spcBef>
              <a:spcAft>
                <a:spcPts val="0"/>
              </a:spcAft>
            </a:pPr>
            <a:r>
              <a:rPr lang="en-US" dirty="0">
                <a:latin typeface="Arial" panose="020B0604020202020204" pitchFamily="34" charset="0"/>
                <a:cs typeface="Arial" panose="020B0604020202020204" pitchFamily="34" charset="0"/>
              </a:rPr>
              <a:t>Email: </a:t>
            </a:r>
            <a:r>
              <a:rPr lang="en-US" dirty="0">
                <a:solidFill>
                  <a:srgbClr val="0070C0"/>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socialwelfare@upatras.gr</a:t>
            </a:r>
            <a:r>
              <a:rPr lang="el-GR"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a:p>
            <a:pPr rtl="0" fontAlgn="base">
              <a:spcBef>
                <a:spcPts val="0"/>
              </a:spcBef>
              <a:spcAft>
                <a:spcPts val="0"/>
              </a:spcAft>
            </a:pPr>
            <a:r>
              <a:rPr lang="en-US" i="0" u="none" strike="noStrike" dirty="0">
                <a:effectLst/>
                <a:latin typeface="Arial" panose="020B0604020202020204" pitchFamily="34" charset="0"/>
                <a:cs typeface="Arial" panose="020B0604020202020204" pitchFamily="34" charset="0"/>
              </a:rPr>
              <a:t>Facebook page: @SocialWelfareUpatras</a:t>
            </a:r>
            <a:endParaRPr lang="el-GR" i="0" u="none" strike="noStrike" dirty="0">
              <a:effectLst/>
              <a:latin typeface="Arial" panose="020B0604020202020204" pitchFamily="34" charset="0"/>
              <a:cs typeface="Arial" panose="020B0604020202020204" pitchFamily="34" charset="0"/>
            </a:endParaRPr>
          </a:p>
          <a:p>
            <a:r>
              <a:rPr lang="el-GR" b="0" i="0" u="none" strike="noStrike"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6" name="Rectangle 15" descr="Work from home Wi-Fi outline">
            <a:extLst>
              <a:ext uri="{FF2B5EF4-FFF2-40B4-BE49-F238E27FC236}">
                <a16:creationId xmlns:a16="http://schemas.microsoft.com/office/drawing/2014/main" id="{D579C2A5-AB2E-4277-887B-F4CA9E0235DA}"/>
              </a:ext>
            </a:extLst>
          </p:cNvPr>
          <p:cNvSpPr/>
          <p:nvPr/>
        </p:nvSpPr>
        <p:spPr>
          <a:xfrm>
            <a:off x="1389325" y="2586887"/>
            <a:ext cx="281047" cy="249816"/>
          </a:xfrm>
          <a:prstGeom prst="rect">
            <a:avLst/>
          </a:prstGeom>
          <a:blipFill>
            <a:blip r:embed="rId8">
              <a:extLst>
                <a:ext uri="{96DAC541-7B7A-43D3-8B79-37D633B846F1}">
                  <asvg:svgBlip xmlns=""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23" name="TextBox 22">
            <a:extLst>
              <a:ext uri="{FF2B5EF4-FFF2-40B4-BE49-F238E27FC236}">
                <a16:creationId xmlns:a16="http://schemas.microsoft.com/office/drawing/2014/main" id="{06693835-FF1C-41D7-ABDE-4D4105235B96}"/>
              </a:ext>
            </a:extLst>
          </p:cNvPr>
          <p:cNvSpPr txBox="1"/>
          <p:nvPr/>
        </p:nvSpPr>
        <p:spPr>
          <a:xfrm>
            <a:off x="1274577" y="1720255"/>
            <a:ext cx="6097554" cy="477054"/>
          </a:xfrm>
          <a:prstGeom prst="rect">
            <a:avLst/>
          </a:prstGeom>
          <a:noFill/>
        </p:spPr>
        <p:txBody>
          <a:bodyPr wrap="square">
            <a:spAutoFit/>
          </a:bodyPr>
          <a:lstStyle/>
          <a:p>
            <a:r>
              <a:rPr lang="el-GR" sz="2400" b="1" i="0" u="none" strike="noStrike" dirty="0">
                <a:effectLst/>
                <a:latin typeface="Arial" panose="020B0604020202020204" pitchFamily="34" charset="0"/>
                <a:cs typeface="Arial" panose="020B0604020202020204" pitchFamily="34" charset="0"/>
              </a:rPr>
              <a:t>Επικοινωνία</a:t>
            </a:r>
            <a:endParaRPr lang="en-US" sz="2400" b="1" dirty="0">
              <a:latin typeface="Arial" panose="020B0604020202020204" pitchFamily="34" charset="0"/>
              <a:cs typeface="Arial" panose="020B0604020202020204" pitchFamily="34" charset="0"/>
            </a:endParaRPr>
          </a:p>
        </p:txBody>
      </p:sp>
      <p:sp>
        <p:nvSpPr>
          <p:cNvPr id="29" name="Rectangle 28" descr="Internet outline">
            <a:extLst>
              <a:ext uri="{FF2B5EF4-FFF2-40B4-BE49-F238E27FC236}">
                <a16:creationId xmlns:a16="http://schemas.microsoft.com/office/drawing/2014/main" id="{0C3605B3-2D6E-438E-81B6-39837AF2B185}"/>
              </a:ext>
            </a:extLst>
          </p:cNvPr>
          <p:cNvSpPr/>
          <p:nvPr/>
        </p:nvSpPr>
        <p:spPr>
          <a:xfrm>
            <a:off x="1448417" y="3970358"/>
            <a:ext cx="281047" cy="249816"/>
          </a:xfrm>
          <a:prstGeom prst="rect">
            <a:avLst/>
          </a:prstGeom>
          <a:blipFill>
            <a:blip r:embed="rId10">
              <a:extLst>
                <a:ext uri="{96DAC541-7B7A-43D3-8B79-37D633B846F1}">
                  <asvg:svgBlip xmlns="" xmlns:asvg="http://schemas.microsoft.com/office/drawing/2016/SVG/main" r:embed="rId11"/>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0" name="Rectangle 29" descr="Receiver outline">
            <a:extLst>
              <a:ext uri="{FF2B5EF4-FFF2-40B4-BE49-F238E27FC236}">
                <a16:creationId xmlns:a16="http://schemas.microsoft.com/office/drawing/2014/main" id="{26B9ACCC-A757-4BF2-9BF7-AA1764EE51F4}"/>
              </a:ext>
            </a:extLst>
          </p:cNvPr>
          <p:cNvSpPr/>
          <p:nvPr/>
        </p:nvSpPr>
        <p:spPr>
          <a:xfrm>
            <a:off x="1428201" y="3365081"/>
            <a:ext cx="281047" cy="249816"/>
          </a:xfrm>
          <a:prstGeom prst="rect">
            <a:avLst/>
          </a:prstGeom>
          <a:blipFill>
            <a:blip r:embed="rId12">
              <a:extLst>
                <a:ext uri="{96DAC541-7B7A-43D3-8B79-37D633B846F1}">
                  <asvg:svgBlip xmlns="" xmlns:asvg="http://schemas.microsoft.com/office/drawing/2016/SVG/main" r:embed="rId1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1" name="Rectangle 30" descr="Clock outline">
            <a:extLst>
              <a:ext uri="{FF2B5EF4-FFF2-40B4-BE49-F238E27FC236}">
                <a16:creationId xmlns:a16="http://schemas.microsoft.com/office/drawing/2014/main" id="{5DB72DCE-AB17-472F-BA63-172542BA1399}"/>
              </a:ext>
            </a:extLst>
          </p:cNvPr>
          <p:cNvSpPr/>
          <p:nvPr/>
        </p:nvSpPr>
        <p:spPr>
          <a:xfrm>
            <a:off x="1428200" y="3115265"/>
            <a:ext cx="281047" cy="249816"/>
          </a:xfrm>
          <a:prstGeom prst="rect">
            <a:avLst/>
          </a:prstGeom>
          <a:blipFill>
            <a:blip r:embed="rId14">
              <a:extLst>
                <a:ext uri="{96DAC541-7B7A-43D3-8B79-37D633B846F1}">
                  <asvg:svgBlip xmlns="" xmlns:asvg="http://schemas.microsoft.com/office/drawing/2016/SVG/main" r:embed="rId1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2" name="Rectangle 31" descr="Send outline">
            <a:extLst>
              <a:ext uri="{FF2B5EF4-FFF2-40B4-BE49-F238E27FC236}">
                <a16:creationId xmlns:a16="http://schemas.microsoft.com/office/drawing/2014/main" id="{7845D622-2710-42E7-9F4A-F6B449394850}"/>
              </a:ext>
            </a:extLst>
          </p:cNvPr>
          <p:cNvSpPr/>
          <p:nvPr/>
        </p:nvSpPr>
        <p:spPr>
          <a:xfrm>
            <a:off x="1455650" y="4253294"/>
            <a:ext cx="281047" cy="249816"/>
          </a:xfrm>
          <a:prstGeom prst="rect">
            <a:avLst/>
          </a:prstGeom>
          <a:blipFill>
            <a:blip r:embed="rId16">
              <a:extLst>
                <a:ext uri="{96DAC541-7B7A-43D3-8B79-37D633B846F1}">
                  <asvg:svgBlip xmlns="" xmlns:asvg="http://schemas.microsoft.com/office/drawing/2016/SVG/main" r:embed="rId1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33" name="Rectangle 32" descr="Online Network outline">
            <a:extLst>
              <a:ext uri="{FF2B5EF4-FFF2-40B4-BE49-F238E27FC236}">
                <a16:creationId xmlns:a16="http://schemas.microsoft.com/office/drawing/2014/main" id="{782CE626-F8FC-48EC-9FF2-95089920FF21}"/>
              </a:ext>
            </a:extLst>
          </p:cNvPr>
          <p:cNvSpPr/>
          <p:nvPr/>
        </p:nvSpPr>
        <p:spPr>
          <a:xfrm>
            <a:off x="1457940" y="4511738"/>
            <a:ext cx="281047" cy="249816"/>
          </a:xfrm>
          <a:prstGeom prst="rect">
            <a:avLst/>
          </a:prstGeom>
          <a:blipFill>
            <a:blip r:embed="rId18">
              <a:extLst>
                <a:ext uri="{96DAC541-7B7A-43D3-8B79-37D633B846F1}">
                  <asvg:svgBlip xmlns="" xmlns:asvg="http://schemas.microsoft.com/office/drawing/2016/SVG/main" r:embed="rId1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03659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39F934-550A-4D75-9D63-D42948BCEBF1}"/>
              </a:ext>
            </a:extLst>
          </p:cNvPr>
          <p:cNvSpPr>
            <a:spLocks noGrp="1"/>
          </p:cNvSpPr>
          <p:nvPr>
            <p:ph type="title"/>
          </p:nvPr>
        </p:nvSpPr>
        <p:spPr>
          <a:xfrm>
            <a:off x="1380930" y="598271"/>
            <a:ext cx="5495731" cy="633411"/>
          </a:xfrm>
        </p:spPr>
        <p:txBody>
          <a:bodyPr>
            <a:normAutofit fontScale="90000"/>
          </a:bodyPr>
          <a:lstStyle/>
          <a:p>
            <a:pPr marR="0" lvl="0" defTabSz="914400" rtl="0" eaLnBrk="1" fontAlgn="auto" latinLnBrk="0" hangingPunct="1">
              <a:lnSpc>
                <a:spcPct val="94000"/>
              </a:lnSpc>
              <a:spcBef>
                <a:spcPts val="0"/>
              </a:spcBef>
              <a:spcAft>
                <a:spcPts val="800"/>
              </a:spcAft>
              <a:buClrTx/>
              <a:buSzTx/>
              <a:tabLst/>
              <a:defRPr/>
            </a:pPr>
            <a:r>
              <a:rPr lang="el-GR" dirty="0">
                <a:latin typeface="Arial" panose="020B0604020202020204" pitchFamily="34" charset="0"/>
                <a:cs typeface="Arial" panose="020B0604020202020204" pitchFamily="34" charset="0"/>
              </a:rPr>
              <a:t>Συνήγορος του Φοιτητή</a:t>
            </a:r>
            <a:br>
              <a:rPr lang="el-GR"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kumimoji="0" lang="el-G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r>
            <a:br>
              <a:rPr kumimoji="0" lang="el-G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br>
            <a:endParaRPr lang="el-GR" dirty="0">
              <a:solidFill>
                <a:srgbClr val="FF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D6F2AC0F-3856-44B2-A5D1-8209F5086670}"/>
              </a:ext>
            </a:extLst>
          </p:cNvPr>
          <p:cNvSpPr>
            <a:spLocks noGrp="1"/>
          </p:cNvSpPr>
          <p:nvPr>
            <p:ph idx="1"/>
          </p:nvPr>
        </p:nvSpPr>
        <p:spPr>
          <a:xfrm>
            <a:off x="1295399" y="1933064"/>
            <a:ext cx="10601131" cy="4728994"/>
          </a:xfrm>
        </p:spPr>
        <p:txBody>
          <a:bodyPr>
            <a:noAutofit/>
          </a:bodyPr>
          <a:lstStyle/>
          <a:p>
            <a:pPr rtl="0">
              <a:spcBef>
                <a:spcPts val="0"/>
              </a:spcBef>
              <a:spcAft>
                <a:spcPts val="800"/>
              </a:spcAft>
              <a:buFont typeface="Arial" panose="020B0604020202020204" pitchFamily="34" charset="0"/>
              <a:buChar char="•"/>
            </a:pPr>
            <a:r>
              <a:rPr lang="el-GR" sz="1800" b="1" i="0" u="none" strike="noStrike" dirty="0">
                <a:solidFill>
                  <a:srgbClr val="000000"/>
                </a:solidFill>
                <a:effectLst/>
                <a:latin typeface="Arial" panose="020B0604020202020204" pitchFamily="34" charset="0"/>
                <a:cs typeface="Arial" panose="020B0604020202020204" pitchFamily="34" charset="0"/>
              </a:rPr>
              <a:t>Ο «Συνήγορος του Φοιτητή»</a:t>
            </a:r>
            <a:r>
              <a:rPr lang="el-GR" sz="1800" b="0" i="0" u="none" strike="noStrike" dirty="0">
                <a:solidFill>
                  <a:srgbClr val="000000"/>
                </a:solidFill>
                <a:effectLst/>
                <a:latin typeface="Arial" panose="020B0604020202020204" pitchFamily="34" charset="0"/>
                <a:cs typeface="Arial" panose="020B0604020202020204" pitchFamily="34" charset="0"/>
              </a:rPr>
              <a:t> είναι ένας εξειδικευμένος θεσμός που αποσκοπεί στη διαμεσολάβηση μεταξύ από τη μία πλευρά των φοιτητριών και φοιτητών και από την άλλη θεσμικών οργάνων, διδασκόντων/ουσών, υπηρεσιών ή στελεχών του Πανεπιστημίου, όταν υπάρχει κάποια δυσεπίλυτη διχογνωμία, διαφοροποιημένη προσέγγιση που οδηγεί σε αποκλίνουσες εκτιμήσεις για τις ενέργειες που πρέπει να γίνουν ή κάποια καταγγελία.</a:t>
            </a:r>
            <a:endParaRPr lang="el-GR" sz="1800" dirty="0">
              <a:latin typeface="Arial" panose="020B0604020202020204" pitchFamily="34" charset="0"/>
              <a:cs typeface="Arial" panose="020B0604020202020204" pitchFamily="34" charset="0"/>
            </a:endParaRPr>
          </a:p>
          <a:p>
            <a:pPr rtl="0">
              <a:spcBef>
                <a:spcPts val="0"/>
              </a:spcBef>
              <a:spcAft>
                <a:spcPts val="800"/>
              </a:spcAft>
              <a:buFont typeface="Arial" panose="020B0604020202020204" pitchFamily="34" charset="0"/>
              <a:buChar char="•"/>
            </a:pPr>
            <a:r>
              <a:rPr lang="el-GR" sz="1800" b="0" i="0" u="none" strike="noStrike" dirty="0">
                <a:solidFill>
                  <a:srgbClr val="000000"/>
                </a:solidFill>
                <a:effectLst/>
                <a:latin typeface="Arial" panose="020B0604020202020204" pitchFamily="34" charset="0"/>
                <a:cs typeface="Arial" panose="020B0604020202020204" pitchFamily="34" charset="0"/>
              </a:rPr>
              <a:t>Το γραφείο του Συνηγόρου του φοιτητή «</a:t>
            </a:r>
            <a:r>
              <a:rPr lang="el-GR" sz="1800" b="1" i="0" u="none" strike="noStrike" dirty="0">
                <a:solidFill>
                  <a:srgbClr val="000000"/>
                </a:solidFill>
                <a:effectLst/>
                <a:latin typeface="Arial" panose="020B0604020202020204" pitchFamily="34" charset="0"/>
                <a:cs typeface="Arial" panose="020B0604020202020204" pitchFamily="34" charset="0"/>
              </a:rPr>
              <a:t>δεν έχει αρμοδιότητα σε θέματα εξετάσεων και βαθμολογίας</a:t>
            </a:r>
            <a:r>
              <a:rPr lang="el-GR" sz="1800" b="0" i="0" u="none" strike="noStrike" dirty="0">
                <a:solidFill>
                  <a:srgbClr val="000000"/>
                </a:solidFill>
                <a:effectLst/>
                <a:latin typeface="Arial" panose="020B0604020202020204" pitchFamily="34" charset="0"/>
                <a:cs typeface="Arial" panose="020B0604020202020204" pitchFamily="34" charset="0"/>
              </a:rPr>
              <a:t>» όπως ρητά αναφέρει ο Νόμος. Πλην των ζητημάτων αυτών θα αποτελεί πάντα μια γέφυρα επικοινωνίας για: </a:t>
            </a:r>
            <a:endParaRPr lang="el-GR" sz="1800" dirty="0">
              <a:latin typeface="Arial" panose="020B0604020202020204" pitchFamily="34" charset="0"/>
              <a:cs typeface="Arial" panose="020B0604020202020204" pitchFamily="34" charset="0"/>
            </a:endParaRPr>
          </a:p>
          <a:p>
            <a:pPr lvl="1">
              <a:spcBef>
                <a:spcPts val="0"/>
              </a:spcBef>
              <a:spcAft>
                <a:spcPts val="800"/>
              </a:spcAft>
              <a:buFont typeface="Arial" panose="020B0604020202020204" pitchFamily="34" charset="0"/>
              <a:buChar char="•"/>
            </a:pPr>
            <a:r>
              <a:rPr lang="el-GR" sz="1800" b="0" i="0" u="none" strike="noStrike" dirty="0">
                <a:solidFill>
                  <a:srgbClr val="000000"/>
                </a:solidFill>
                <a:effectLst/>
                <a:latin typeface="Arial" panose="020B0604020202020204" pitchFamily="34" charset="0"/>
                <a:cs typeface="Arial" panose="020B0604020202020204" pitchFamily="34" charset="0"/>
              </a:rPr>
              <a:t>διευκόλυνση των φοιτητριών/ </a:t>
            </a:r>
            <a:r>
              <a:rPr lang="el-GR" sz="1800" b="0" i="0" u="none" strike="noStrike" dirty="0" err="1">
                <a:solidFill>
                  <a:srgbClr val="000000"/>
                </a:solidFill>
                <a:effectLst/>
                <a:latin typeface="Arial" panose="020B0604020202020204" pitchFamily="34" charset="0"/>
                <a:cs typeface="Arial" panose="020B0604020202020204" pitchFamily="34" charset="0"/>
              </a:rPr>
              <a:t>ών</a:t>
            </a:r>
            <a:r>
              <a:rPr lang="el-GR" sz="1800" b="0" i="0" u="none" strike="noStrike" dirty="0">
                <a:solidFill>
                  <a:srgbClr val="000000"/>
                </a:solidFill>
                <a:effectLst/>
                <a:latin typeface="Arial" panose="020B0604020202020204" pitchFamily="34" charset="0"/>
                <a:cs typeface="Arial" panose="020B0604020202020204" pitchFamily="34" charset="0"/>
              </a:rPr>
              <a:t> με τα όργανα διοίκησης και τις υπηρεσίες του πανεπιστημίου</a:t>
            </a:r>
          </a:p>
          <a:p>
            <a:pPr lvl="1">
              <a:spcBef>
                <a:spcPts val="0"/>
              </a:spcBef>
              <a:spcAft>
                <a:spcPts val="800"/>
              </a:spcAft>
              <a:buFont typeface="Arial" panose="020B0604020202020204" pitchFamily="34" charset="0"/>
              <a:buChar char="•"/>
            </a:pPr>
            <a:r>
              <a:rPr lang="el-GR" sz="1800" b="0" i="0" u="none" strike="noStrike" dirty="0">
                <a:solidFill>
                  <a:srgbClr val="000000"/>
                </a:solidFill>
                <a:effectLst/>
                <a:latin typeface="Arial" panose="020B0604020202020204" pitchFamily="34" charset="0"/>
                <a:cs typeface="Arial" panose="020B0604020202020204" pitchFamily="34" charset="0"/>
              </a:rPr>
              <a:t>εξέταση και αναζήτηση λύσεων στα αιτήματα φοιτητών/τριών για θέματα που αντιμετωπίζουν με τις ακαδημαϊκές ή τις διοικητικές υπηρεσίες</a:t>
            </a:r>
          </a:p>
          <a:p>
            <a:pPr lvl="1">
              <a:spcBef>
                <a:spcPts val="0"/>
              </a:spcBef>
              <a:spcAft>
                <a:spcPts val="800"/>
              </a:spcAft>
              <a:buFont typeface="Arial" panose="020B0604020202020204" pitchFamily="34" charset="0"/>
              <a:buChar char="•"/>
            </a:pPr>
            <a:r>
              <a:rPr lang="el-GR" sz="1800" b="0" i="0" u="none" strike="noStrike" dirty="0">
                <a:solidFill>
                  <a:srgbClr val="000000"/>
                </a:solidFill>
                <a:effectLst/>
                <a:latin typeface="Arial" panose="020B0604020202020204" pitchFamily="34" charset="0"/>
                <a:cs typeface="Arial" panose="020B0604020202020204" pitchFamily="34" charset="0"/>
              </a:rPr>
              <a:t>εξέταση αναφορών ή καταγγελιών των φοιτητών/τριών για την τήρηση διατάξεων και κανόνων της δεοντολογίας και της πανεπιστημιακής νομοθεσίας  </a:t>
            </a:r>
            <a:endParaRPr lang="el-GR" sz="1800" i="0" dirty="0">
              <a:solidFill>
                <a:srgbClr val="000000"/>
              </a:solidFill>
              <a:latin typeface="Arial" panose="020B0604020202020204" pitchFamily="34" charset="0"/>
              <a:cs typeface="Arial" panose="020B0604020202020204" pitchFamily="34" charset="0"/>
            </a:endParaRPr>
          </a:p>
          <a:p>
            <a:pPr lvl="1">
              <a:spcBef>
                <a:spcPts val="0"/>
              </a:spcBef>
              <a:spcAft>
                <a:spcPts val="800"/>
              </a:spcAft>
              <a:buFont typeface="Arial" panose="020B0604020202020204" pitchFamily="34" charset="0"/>
              <a:buChar char="•"/>
            </a:pPr>
            <a:r>
              <a:rPr lang="el-GR" sz="1800" b="0" i="0" u="none" strike="noStrike" dirty="0">
                <a:solidFill>
                  <a:srgbClr val="000000"/>
                </a:solidFill>
                <a:effectLst/>
                <a:latin typeface="Arial" panose="020B0604020202020204" pitchFamily="34" charset="0"/>
                <a:cs typeface="Arial" panose="020B0604020202020204" pitchFamily="34" charset="0"/>
              </a:rPr>
              <a:t>ενημέρωση των φοιτητριών/ </a:t>
            </a:r>
            <a:r>
              <a:rPr lang="el-GR" sz="1800" b="0" i="0" u="none" strike="noStrike" dirty="0" err="1">
                <a:solidFill>
                  <a:srgbClr val="000000"/>
                </a:solidFill>
                <a:effectLst/>
                <a:latin typeface="Arial" panose="020B0604020202020204" pitchFamily="34" charset="0"/>
                <a:cs typeface="Arial" panose="020B0604020202020204" pitchFamily="34" charset="0"/>
              </a:rPr>
              <a:t>ών</a:t>
            </a:r>
            <a:r>
              <a:rPr lang="el-GR" sz="1800" b="0" i="0" u="none" strike="noStrike" dirty="0">
                <a:solidFill>
                  <a:srgbClr val="000000"/>
                </a:solidFill>
                <a:effectLst/>
                <a:latin typeface="Arial" panose="020B0604020202020204" pitchFamily="34" charset="0"/>
                <a:cs typeface="Arial" panose="020B0604020202020204" pitchFamily="34" charset="0"/>
              </a:rPr>
              <a:t> για τα δικαιώματα και τις υποχρεώσεις που απορρέουν από το νομικό πλαίσιο αλλά και τα ήθη που απορρέουν από την ένταξη στην Πανεπιστημιακή Κοινότητα.  </a:t>
            </a:r>
          </a:p>
        </p:txBody>
      </p:sp>
      <p:sp>
        <p:nvSpPr>
          <p:cNvPr id="4" name="Rectangle 3" descr="Internet outline">
            <a:extLst>
              <a:ext uri="{FF2B5EF4-FFF2-40B4-BE49-F238E27FC236}">
                <a16:creationId xmlns:a16="http://schemas.microsoft.com/office/drawing/2014/main" id="{EF0701F3-70EF-422C-AA2D-E0EA5325CC1D}"/>
              </a:ext>
            </a:extLst>
          </p:cNvPr>
          <p:cNvSpPr/>
          <p:nvPr/>
        </p:nvSpPr>
        <p:spPr>
          <a:xfrm>
            <a:off x="7078474" y="1032696"/>
            <a:ext cx="281047" cy="249816"/>
          </a:xfrm>
          <a:prstGeom prst="rect">
            <a:avLst/>
          </a:prstGeom>
          <a:blipFill>
            <a:blip r:embed="rId2">
              <a:extLst>
                <a:ext uri="{96DAC541-7B7A-43D3-8B79-37D633B846F1}">
                  <asvg:svgBlip xmlns=""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116B0C8A-180C-42D6-826E-DDAC8A99764A}"/>
              </a:ext>
            </a:extLst>
          </p:cNvPr>
          <p:cNvSpPr txBox="1"/>
          <p:nvPr/>
        </p:nvSpPr>
        <p:spPr>
          <a:xfrm>
            <a:off x="7340860" y="437924"/>
            <a:ext cx="6097554" cy="954107"/>
          </a:xfrm>
          <a:prstGeom prst="rect">
            <a:avLst/>
          </a:prstGeom>
          <a:noFill/>
        </p:spPr>
        <p:txBody>
          <a:bodyPr wrap="square">
            <a:spAutoFit/>
          </a:bodyPr>
          <a:lstStyle/>
          <a:p>
            <a:r>
              <a:rPr lang="en-US" dirty="0">
                <a:solidFill>
                  <a:srgbClr val="000000"/>
                </a:solidFill>
                <a:latin typeface="Arial" panose="020B0604020202020204" pitchFamily="34" charset="0"/>
                <a:ea typeface="+mn-ea"/>
                <a:cs typeface="Arial" panose="020B0604020202020204" pitchFamily="34" charset="0"/>
              </a:rPr>
              <a:t>E</a:t>
            </a:r>
            <a:r>
              <a:rPr kumimoji="0" lang="en-US" b="0"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r>
              <a:rPr lang="en-US" dirty="0">
                <a:solidFill>
                  <a:srgbClr val="000000"/>
                </a:solidFill>
                <a:latin typeface="Arial" panose="020B0604020202020204" pitchFamily="34" charset="0"/>
                <a:cs typeface="Arial" panose="020B0604020202020204" pitchFamily="34" charset="0"/>
              </a:rPr>
              <a:t>ail: </a:t>
            </a:r>
            <a:r>
              <a:rPr lang="en-US" u="sng" dirty="0">
                <a:solidFill>
                  <a:srgbClr val="0070C0"/>
                </a:solidFill>
                <a:latin typeface="Arial" panose="020B0604020202020204" pitchFamily="34" charset="0"/>
                <a:cs typeface="Arial" panose="020B0604020202020204" pitchFamily="34" charset="0"/>
              </a:rPr>
              <a:t>synigorosfoititi@upatras.gr</a:t>
            </a:r>
            <a:r>
              <a:rPr lang="en-US" dirty="0">
                <a:solidFill>
                  <a:srgbClr val="0070C0"/>
                </a:solidFill>
                <a:latin typeface="Arial" panose="020B0604020202020204" pitchFamily="34" charset="0"/>
                <a:ea typeface="+mn-ea"/>
                <a:cs typeface="Arial" panose="020B0604020202020204" pitchFamily="34" charset="0"/>
              </a:rPr>
              <a:t/>
            </a:r>
            <a:br>
              <a:rPr lang="en-US" dirty="0">
                <a:solidFill>
                  <a:srgbClr val="0070C0"/>
                </a:solidFill>
                <a:latin typeface="Arial" panose="020B0604020202020204" pitchFamily="34" charset="0"/>
                <a:ea typeface="+mn-ea"/>
                <a:cs typeface="Arial" panose="020B0604020202020204" pitchFamily="34" charset="0"/>
              </a:rPr>
            </a:br>
            <a:r>
              <a:rPr lang="el-GR" dirty="0">
                <a:latin typeface="Arial" panose="020B0604020202020204" pitchFamily="34" charset="0"/>
                <a:ea typeface="+mn-ea"/>
                <a:cs typeface="Arial" panose="020B0604020202020204" pitchFamily="34" charset="0"/>
              </a:rPr>
              <a:t>Τ</a:t>
            </a:r>
            <a:r>
              <a:rPr kumimoji="0" lang="el-GR" b="0" i="0"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ηλέφωνο</a:t>
            </a:r>
            <a:r>
              <a:rPr kumimoji="0" lang="el-GR"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2610969650</a:t>
            </a:r>
            <a:r>
              <a:rPr kumimoji="0" lang="en-US"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l-GR" b="0"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r>
            <a:br>
              <a:rPr kumimoji="0" lang="el-GR" b="0"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US"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Website: </a:t>
            </a:r>
            <a:r>
              <a:rPr kumimoji="0" lang="el-GR" b="0"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 xmlns:ahyp="http://schemas.microsoft.com/office/drawing/2018/hyperlinkcolor" val="tx"/>
                    </a:ext>
                  </a:extLst>
                </a:hlinkClick>
              </a:rPr>
              <a:t>https://synigorosfoititi.upatras.gr/</a:t>
            </a:r>
            <a:endParaRPr lang="en-US" dirty="0"/>
          </a:p>
        </p:txBody>
      </p:sp>
      <p:sp>
        <p:nvSpPr>
          <p:cNvPr id="7" name="Rectangle 6" descr="Send outline">
            <a:extLst>
              <a:ext uri="{FF2B5EF4-FFF2-40B4-BE49-F238E27FC236}">
                <a16:creationId xmlns:a16="http://schemas.microsoft.com/office/drawing/2014/main" id="{6670E809-D05A-4968-B3AC-2324A525E339}"/>
              </a:ext>
            </a:extLst>
          </p:cNvPr>
          <p:cNvSpPr/>
          <p:nvPr/>
        </p:nvSpPr>
        <p:spPr>
          <a:xfrm>
            <a:off x="7059813" y="514196"/>
            <a:ext cx="281047" cy="249816"/>
          </a:xfrm>
          <a:prstGeom prst="rect">
            <a:avLst/>
          </a:prstGeom>
          <a:blipFill>
            <a:blip r:embed="rId5">
              <a:extLst>
                <a:ext uri="{96DAC541-7B7A-43D3-8B79-37D633B846F1}">
                  <asvg:svgBlip xmlns=""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8" name="Rectangle 7" descr="Receiver outline">
            <a:extLst>
              <a:ext uri="{FF2B5EF4-FFF2-40B4-BE49-F238E27FC236}">
                <a16:creationId xmlns:a16="http://schemas.microsoft.com/office/drawing/2014/main" id="{553C8B05-AF53-4F2F-BF03-3F49B38D4EE7}"/>
              </a:ext>
            </a:extLst>
          </p:cNvPr>
          <p:cNvSpPr/>
          <p:nvPr/>
        </p:nvSpPr>
        <p:spPr>
          <a:xfrm>
            <a:off x="7078475" y="773446"/>
            <a:ext cx="281047" cy="249816"/>
          </a:xfrm>
          <a:prstGeom prst="rect">
            <a:avLst/>
          </a:prstGeom>
          <a:blipFill>
            <a:blip r:embed="rId7">
              <a:extLst>
                <a:ext uri="{96DAC541-7B7A-43D3-8B79-37D633B846F1}">
                  <asvg:svgBlip xmlns=""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99267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EF47C-D606-4672-A613-E8D0316B6FA7}"/>
              </a:ext>
            </a:extLst>
          </p:cNvPr>
          <p:cNvSpPr>
            <a:spLocks noGrp="1"/>
          </p:cNvSpPr>
          <p:nvPr>
            <p:ph type="title"/>
          </p:nvPr>
        </p:nvSpPr>
        <p:spPr>
          <a:xfrm>
            <a:off x="1371600" y="685800"/>
            <a:ext cx="9601200" cy="815829"/>
          </a:xfrm>
        </p:spPr>
        <p:txBody>
          <a:bodyPr>
            <a:normAutofit/>
          </a:bodyPr>
          <a:lstStyle/>
          <a:p>
            <a:r>
              <a:rPr lang="el-GR" sz="4000" dirty="0">
                <a:latin typeface="Arial" panose="020B0604020202020204" pitchFamily="34" charset="0"/>
                <a:cs typeface="Arial" panose="020B0604020202020204" pitchFamily="34" charset="0"/>
              </a:rPr>
              <a:t>Επιτροπή Ισότητας των Φύλων</a:t>
            </a:r>
          </a:p>
        </p:txBody>
      </p:sp>
      <p:sp>
        <p:nvSpPr>
          <p:cNvPr id="3" name="Θέση περιεχομένου 2">
            <a:extLst>
              <a:ext uri="{FF2B5EF4-FFF2-40B4-BE49-F238E27FC236}">
                <a16:creationId xmlns:a16="http://schemas.microsoft.com/office/drawing/2014/main" id="{DD2A5ADB-39D3-4A2A-90F7-8729B74FD8A7}"/>
              </a:ext>
            </a:extLst>
          </p:cNvPr>
          <p:cNvSpPr>
            <a:spLocks noGrp="1"/>
          </p:cNvSpPr>
          <p:nvPr>
            <p:ph idx="1"/>
          </p:nvPr>
        </p:nvSpPr>
        <p:spPr>
          <a:xfrm>
            <a:off x="1371600" y="1501629"/>
            <a:ext cx="9601200" cy="4865615"/>
          </a:xfrm>
        </p:spPr>
        <p:txBody>
          <a:bodyPr>
            <a:normAutofit/>
          </a:bodyPr>
          <a:lstStyle/>
          <a:p>
            <a:pPr marL="0" indent="0">
              <a:buNone/>
            </a:pPr>
            <a:r>
              <a:rPr lang="el-GR" sz="1800" dirty="0">
                <a:latin typeface="Arial" panose="020B0604020202020204" pitchFamily="34" charset="0"/>
                <a:cs typeface="Arial" panose="020B0604020202020204" pitchFamily="34" charset="0"/>
              </a:rPr>
              <a:t>Αναγνωρίζοντας ως βασική δημοκρατική αρχή την ισότητα των φύλων, η Σύγκλητος του Πανεπιστημίου Πατρών προχώρησε στη συγκρότηση της Επιτροπής Ισότητας των Φύλων.</a:t>
            </a:r>
          </a:p>
          <a:p>
            <a:pPr marL="0" indent="0">
              <a:buNone/>
            </a:pPr>
            <a:r>
              <a:rPr lang="el-GR" sz="1800" b="1" dirty="0">
                <a:latin typeface="Arial" panose="020B0604020202020204" pitchFamily="34" charset="0"/>
                <a:cs typeface="Arial" panose="020B0604020202020204" pitchFamily="34" charset="0"/>
              </a:rPr>
              <a:t>Σκοπός της Επιτροπής </a:t>
            </a:r>
            <a:r>
              <a:rPr lang="el-GR" sz="1800" dirty="0">
                <a:latin typeface="Arial" panose="020B0604020202020204" pitchFamily="34" charset="0"/>
                <a:cs typeface="Arial" panose="020B0604020202020204" pitchFamily="34" charset="0"/>
              </a:rPr>
              <a:t>είναι η διασφάλιση και προώθηση της ισότιμης συμμετοχής στις εκπαιδευτικές, ερευνητικές και διοικητικές διαδικασίες του Ιδρύματος για όλα τα φύλα, η καταπολέμηση του σεξισμού, η συνδρομή σε θύματα διακρίσεων που προκύπτουν από διακριτική μεταχείριση ή </a:t>
            </a:r>
            <a:r>
              <a:rPr lang="el-GR" sz="1800" dirty="0" err="1">
                <a:latin typeface="Arial" panose="020B0604020202020204" pitchFamily="34" charset="0"/>
                <a:cs typeface="Arial" panose="020B0604020202020204" pitchFamily="34" charset="0"/>
              </a:rPr>
              <a:t>παρενοχλητική</a:t>
            </a:r>
            <a:r>
              <a:rPr lang="el-GR" sz="1800" dirty="0">
                <a:latin typeface="Arial" panose="020B0604020202020204" pitchFamily="34" charset="0"/>
                <a:cs typeface="Arial" panose="020B0604020202020204" pitchFamily="34" charset="0"/>
              </a:rPr>
              <a:t> συμπεριφορά, καθώς και η οργάνωση ενημερωτικών εκδηλώσεων και σεμιναρίων για θέματα φύλου.</a:t>
            </a:r>
          </a:p>
          <a:p>
            <a:pPr marL="0" indent="0">
              <a:buNone/>
            </a:pPr>
            <a:r>
              <a:rPr lang="el-GR" sz="1800" dirty="0">
                <a:latin typeface="Arial" panose="020B0604020202020204" pitchFamily="34" charset="0"/>
                <a:cs typeface="Arial" panose="020B0604020202020204" pitchFamily="34" charset="0"/>
              </a:rPr>
              <a:t>Έως ότου ολοκληρωθεί ο σχεδιασμός της ιστοσελίδας της Επιτροπής, μπορείτε να βρείτε τις βασικές πληροφορίες για τη σύνθεση και τους σκοπούς της Επιτροπής στον </a:t>
            </a:r>
            <a:r>
              <a:rPr lang="el-GR" sz="1800" dirty="0" err="1">
                <a:latin typeface="Arial" panose="020B0604020202020204" pitchFamily="34" charset="0"/>
                <a:cs typeface="Arial" panose="020B0604020202020204" pitchFamily="34" charset="0"/>
              </a:rPr>
              <a:t>ιστότοπο</a:t>
            </a:r>
            <a:r>
              <a:rPr lang="el-GR" sz="1800" dirty="0">
                <a:latin typeface="Arial" panose="020B0604020202020204" pitchFamily="34" charset="0"/>
                <a:cs typeface="Arial" panose="020B0604020202020204" pitchFamily="34" charset="0"/>
              </a:rPr>
              <a:t> του Πανεπιστημίου στην καρτέλα «Πανεπιστήμιο &gt; Διοίκηση &gt; Επιτροπή Ισότητας των Φύλων» (</a:t>
            </a:r>
            <a:r>
              <a:rPr lang="en-US" sz="1800" dirty="0">
                <a:solidFill>
                  <a:srgbClr val="0070C0"/>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https://www.upatras.gr/upatras/administration/epitropi-isotitas-ton-fylon/</a:t>
            </a:r>
            <a:r>
              <a:rPr lang="el-GR" sz="1800" dirty="0">
                <a:solidFill>
                  <a:srgbClr val="0070C0"/>
                </a:solidFill>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 Η ηλεκτρονική διεύθυνση της Επιτροπής είναι </a:t>
            </a:r>
            <a:r>
              <a:rPr lang="el-GR" sz="1800" dirty="0">
                <a:solidFill>
                  <a:srgbClr val="0070C0"/>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isotita@upatras.gr</a:t>
            </a:r>
            <a:r>
              <a:rPr lang="el-GR" sz="1800" dirty="0">
                <a:solidFill>
                  <a:srgbClr val="0070C0"/>
                </a:solidFill>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και κάθε αίτημα που θα υποβάλλεται θα αντιμετωπίζεται με εμπιστευτικότητα και εχεμύθεια.</a:t>
            </a:r>
          </a:p>
        </p:txBody>
      </p:sp>
    </p:spTree>
    <p:extLst>
      <p:ext uri="{BB962C8B-B14F-4D97-AF65-F5344CB8AC3E}">
        <p14:creationId xmlns:p14="http://schemas.microsoft.com/office/powerpoint/2010/main" val="16249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D48A2936-7BF4-41D9-9FF1-1ADBE6E6F59B}"/>
              </a:ext>
            </a:extLst>
          </p:cNvPr>
          <p:cNvSpPr txBox="1"/>
          <p:nvPr/>
        </p:nvSpPr>
        <p:spPr>
          <a:xfrm>
            <a:off x="4827639" y="2317803"/>
            <a:ext cx="7070616" cy="2492990"/>
          </a:xfrm>
          <a:prstGeom prst="rect">
            <a:avLst/>
          </a:prstGeom>
          <a:noFill/>
        </p:spPr>
        <p:txBody>
          <a:bodyPr wrap="square">
            <a:spAutoFit/>
          </a:bodyPr>
          <a:lstStyle/>
          <a:p>
            <a:r>
              <a:rPr lang="el-GR" sz="2400" b="1" cap="none" dirty="0">
                <a:latin typeface="Arial" panose="020B0604020202020204" pitchFamily="34" charset="0"/>
                <a:cs typeface="Arial" panose="020B0604020202020204" pitchFamily="34" charset="0"/>
              </a:rPr>
              <a:t>Κεντρικός σκοπός</a:t>
            </a:r>
            <a:r>
              <a:rPr lang="el-GR" sz="2400" cap="none" dirty="0">
                <a:latin typeface="Arial" panose="020B0604020202020204" pitchFamily="34" charset="0"/>
                <a:cs typeface="Arial" panose="020B0604020202020204" pitchFamily="34" charset="0"/>
              </a:rPr>
              <a:t> </a:t>
            </a:r>
            <a:r>
              <a:rPr lang="en-US" sz="1800" cap="none" dirty="0">
                <a:latin typeface="Arial" panose="020B0604020202020204" pitchFamily="34" charset="0"/>
                <a:cs typeface="Arial" panose="020B0604020202020204" pitchFamily="34" charset="0"/>
              </a:rPr>
              <a:t/>
            </a:r>
            <a:br>
              <a:rPr lang="en-US" sz="1800" cap="none" dirty="0">
                <a:latin typeface="Arial" panose="020B0604020202020204" pitchFamily="34" charset="0"/>
                <a:cs typeface="Arial" panose="020B0604020202020204" pitchFamily="34" charset="0"/>
              </a:rPr>
            </a:br>
            <a:r>
              <a:rPr lang="el-GR" sz="1800" dirty="0">
                <a:latin typeface="Arial" panose="020B0604020202020204" pitchFamily="34" charset="0"/>
                <a:cs typeface="Arial" panose="020B0604020202020204" pitchFamily="34" charset="0"/>
              </a:rPr>
              <a:t>Υ</a:t>
            </a:r>
            <a:r>
              <a:rPr lang="el-GR" cap="none" dirty="0">
                <a:latin typeface="Arial" panose="020B0604020202020204" pitchFamily="34" charset="0"/>
                <a:cs typeface="Arial" panose="020B0604020202020204" pitchFamily="34" charset="0"/>
              </a:rPr>
              <a:t>ποστήριξη </a:t>
            </a:r>
            <a:r>
              <a:rPr lang="el-GR" b="1" cap="none" dirty="0">
                <a:latin typeface="Arial" panose="020B0604020202020204" pitchFamily="34" charset="0"/>
                <a:cs typeface="Arial" panose="020B0604020202020204" pitchFamily="34" charset="0"/>
              </a:rPr>
              <a:t>όλων</a:t>
            </a:r>
            <a:r>
              <a:rPr lang="el-GR" cap="none" dirty="0">
                <a:latin typeface="Arial" panose="020B0604020202020204" pitchFamily="34" charset="0"/>
                <a:cs typeface="Arial" panose="020B0604020202020204" pitchFamily="34" charset="0"/>
              </a:rPr>
              <a:t> των φοιτητών</a:t>
            </a:r>
            <a:br>
              <a:rPr lang="el-GR" cap="none" dirty="0">
                <a:latin typeface="Arial" panose="020B0604020202020204" pitchFamily="34" charset="0"/>
                <a:cs typeface="Arial" panose="020B0604020202020204" pitchFamily="34" charset="0"/>
              </a:rPr>
            </a:br>
            <a:r>
              <a:rPr lang="el-GR" cap="none" dirty="0">
                <a:latin typeface="Arial" panose="020B0604020202020204" pitchFamily="34" charset="0"/>
                <a:cs typeface="Arial" panose="020B0604020202020204" pitchFamily="34" charset="0"/>
              </a:rPr>
              <a:t>Υποστήριξη όσων φοιτητών προέρχονται από ευαίσθητες/ ευπαθείς κοινωνικές ομάδες.</a:t>
            </a:r>
            <a:r>
              <a:rPr lang="el-GR" sz="1800" cap="none" dirty="0">
                <a:latin typeface="Arial" panose="020B0604020202020204" pitchFamily="34" charset="0"/>
                <a:cs typeface="Arial" panose="020B0604020202020204" pitchFamily="34" charset="0"/>
              </a:rPr>
              <a:t/>
            </a:r>
            <a:br>
              <a:rPr lang="el-GR" sz="1800" cap="none" dirty="0">
                <a:latin typeface="Arial" panose="020B0604020202020204" pitchFamily="34" charset="0"/>
                <a:cs typeface="Arial" panose="020B0604020202020204" pitchFamily="34" charset="0"/>
              </a:rPr>
            </a:br>
            <a:endParaRPr lang="el-GR" sz="1800" cap="none" dirty="0">
              <a:latin typeface="Arial" panose="020B0604020202020204" pitchFamily="34" charset="0"/>
              <a:cs typeface="Arial" panose="020B0604020202020204" pitchFamily="34" charset="0"/>
            </a:endParaRPr>
          </a:p>
          <a:p>
            <a:r>
              <a:rPr lang="el-GR" sz="1800" cap="none" dirty="0">
                <a:latin typeface="Arial" panose="020B0604020202020204" pitchFamily="34" charset="0"/>
                <a:cs typeface="Arial" panose="020B0604020202020204" pitchFamily="34" charset="0"/>
              </a:rPr>
              <a:t/>
            </a:r>
            <a:br>
              <a:rPr lang="el-GR" sz="1800" cap="none" dirty="0">
                <a:latin typeface="Arial" panose="020B0604020202020204" pitchFamily="34" charset="0"/>
                <a:cs typeface="Arial" panose="020B0604020202020204" pitchFamily="34" charset="0"/>
              </a:rPr>
            </a:br>
            <a:r>
              <a:rPr lang="el-GR" sz="2400" b="1" cap="none" dirty="0">
                <a:latin typeface="Arial" panose="020B0604020202020204" pitchFamily="34" charset="0"/>
                <a:cs typeface="Arial" panose="020B0604020202020204" pitchFamily="34" charset="0"/>
              </a:rPr>
              <a:t>Βασικό πλαίσιο</a:t>
            </a:r>
            <a:r>
              <a:rPr lang="el-GR" sz="1800" cap="none" dirty="0">
                <a:latin typeface="Arial" panose="020B0604020202020204" pitchFamily="34" charset="0"/>
                <a:cs typeface="Arial" panose="020B0604020202020204" pitchFamily="34" charset="0"/>
              </a:rPr>
              <a:t/>
            </a:r>
            <a:br>
              <a:rPr lang="el-GR" sz="1800" cap="none" dirty="0">
                <a:latin typeface="Arial" panose="020B0604020202020204" pitchFamily="34" charset="0"/>
                <a:cs typeface="Arial" panose="020B0604020202020204" pitchFamily="34" charset="0"/>
              </a:rPr>
            </a:br>
            <a:r>
              <a:rPr lang="el-GR" cap="none" dirty="0">
                <a:latin typeface="Arial" panose="020B0604020202020204" pitchFamily="34" charset="0"/>
                <a:cs typeface="Arial" panose="020B0604020202020204" pitchFamily="34" charset="0"/>
              </a:rPr>
              <a:t>Παροχή ισότιμης εκπαίδευσης, ευκαιριών και προσβασιμότητας.</a:t>
            </a:r>
            <a:endParaRPr lang="en-US" dirty="0">
              <a:latin typeface="Arial" panose="020B0604020202020204" pitchFamily="34" charset="0"/>
              <a:cs typeface="Arial" panose="020B0604020202020204" pitchFamily="34" charset="0"/>
            </a:endParaRPr>
          </a:p>
        </p:txBody>
      </p:sp>
      <p:pic>
        <p:nvPicPr>
          <p:cNvPr id="26" name="Picture 25" descr="Logo&#10;&#10;Description automatically generated">
            <a:extLst>
              <a:ext uri="{FF2B5EF4-FFF2-40B4-BE49-F238E27FC236}">
                <a16:creationId xmlns:a16="http://schemas.microsoft.com/office/drawing/2014/main" id="{F5D4E41B-C48A-43DE-9E76-F7E864809CD0}"/>
              </a:ext>
            </a:extLst>
          </p:cNvPr>
          <p:cNvPicPr>
            <a:picLocks noChangeAspect="1"/>
          </p:cNvPicPr>
          <p:nvPr/>
        </p:nvPicPr>
        <p:blipFill>
          <a:blip r:embed="rId3"/>
          <a:stretch>
            <a:fillRect/>
          </a:stretch>
        </p:blipFill>
        <p:spPr>
          <a:xfrm>
            <a:off x="293745" y="1893319"/>
            <a:ext cx="3354389" cy="3071362"/>
          </a:xfrm>
          <a:prstGeom prst="rect">
            <a:avLst/>
          </a:prstGeom>
        </p:spPr>
      </p:pic>
      <p:sp>
        <p:nvSpPr>
          <p:cNvPr id="28" name="TextBox 27">
            <a:extLst>
              <a:ext uri="{FF2B5EF4-FFF2-40B4-BE49-F238E27FC236}">
                <a16:creationId xmlns:a16="http://schemas.microsoft.com/office/drawing/2014/main" id="{A06CF64B-8FE2-4247-BD1B-048EFAB11E69}"/>
              </a:ext>
            </a:extLst>
          </p:cNvPr>
          <p:cNvSpPr txBox="1"/>
          <p:nvPr/>
        </p:nvSpPr>
        <p:spPr>
          <a:xfrm>
            <a:off x="4602146" y="1031545"/>
            <a:ext cx="7471666"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Ίση</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Εκ</a:t>
            </a:r>
            <a:r>
              <a:rPr lang="en-US" sz="2400" b="1" dirty="0">
                <a:latin typeface="Arial" panose="020B0604020202020204" pitchFamily="34" charset="0"/>
                <a:cs typeface="Arial" panose="020B0604020202020204" pitchFamily="34" charset="0"/>
              </a:rPr>
              <a:t>παίδευση – Προσβασιμότητα για όλους»</a:t>
            </a:r>
          </a:p>
        </p:txBody>
      </p:sp>
    </p:spTree>
    <p:extLst>
      <p:ext uri="{BB962C8B-B14F-4D97-AF65-F5344CB8AC3E}">
        <p14:creationId xmlns:p14="http://schemas.microsoft.com/office/powerpoint/2010/main" val="116687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5100824" y="685800"/>
            <a:ext cx="6176776" cy="712952"/>
          </a:xfrm>
        </p:spPr>
        <p:txBody>
          <a:bodyPr vert="horz" lIns="91440" tIns="45720" rIns="91440" bIns="45720" rtlCol="0" anchor="t">
            <a:normAutofit/>
          </a:bodyPr>
          <a:lstStyle/>
          <a:p>
            <a:r>
              <a:rPr lang="el-GR" sz="4000" dirty="0">
                <a:latin typeface="Arial" panose="020B0604020202020204" pitchFamily="34" charset="0"/>
                <a:cs typeface="Arial" panose="020B0604020202020204" pitchFamily="34" charset="0"/>
              </a:rPr>
              <a:t>Υπηρεσίες</a:t>
            </a:r>
            <a:endParaRPr lang="en-US" sz="4000" dirty="0">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360DD9FD-CFBA-472B-B650-D9B1A67A5064}"/>
              </a:ext>
            </a:extLst>
          </p:cNvPr>
          <p:cNvGrpSpPr/>
          <p:nvPr/>
        </p:nvGrpSpPr>
        <p:grpSpPr>
          <a:xfrm>
            <a:off x="5100824" y="1573486"/>
            <a:ext cx="6176776" cy="4773199"/>
            <a:chOff x="5100824" y="1573486"/>
            <a:chExt cx="6176776" cy="4773199"/>
          </a:xfrm>
        </p:grpSpPr>
        <p:grpSp>
          <p:nvGrpSpPr>
            <p:cNvPr id="3" name="Group 2" descr="Icon SmartArt graphic">
              <a:extLst>
                <a:ext uri="{FF2B5EF4-FFF2-40B4-BE49-F238E27FC236}">
                  <a16:creationId xmlns:a16="http://schemas.microsoft.com/office/drawing/2014/main" id="{69725158-22CF-4486-84D6-DA918A471B42}"/>
                </a:ext>
              </a:extLst>
            </p:cNvPr>
            <p:cNvGrpSpPr/>
            <p:nvPr/>
          </p:nvGrpSpPr>
          <p:grpSpPr>
            <a:xfrm>
              <a:off x="5100824" y="1573486"/>
              <a:ext cx="6176776" cy="3580525"/>
              <a:chOff x="5100824" y="1573486"/>
              <a:chExt cx="6176776" cy="3580525"/>
            </a:xfrm>
          </p:grpSpPr>
          <p:sp>
            <p:nvSpPr>
              <p:cNvPr id="4" name="Rectangle: Rounded Corners 3">
                <a:extLst>
                  <a:ext uri="{FF2B5EF4-FFF2-40B4-BE49-F238E27FC236}">
                    <a16:creationId xmlns:a16="http://schemas.microsoft.com/office/drawing/2014/main" id="{997ECFB9-7DFD-48B4-8E9D-F8987BC2A1D5}"/>
                  </a:ext>
                </a:extLst>
              </p:cNvPr>
              <p:cNvSpPr/>
              <p:nvPr/>
            </p:nvSpPr>
            <p:spPr>
              <a:xfrm>
                <a:off x="5100824" y="1573486"/>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Heart with pulse outline">
                <a:extLst>
                  <a:ext uri="{FF2B5EF4-FFF2-40B4-BE49-F238E27FC236}">
                    <a16:creationId xmlns:a16="http://schemas.microsoft.com/office/drawing/2014/main" id="{484A0374-CC2C-468C-AB56-3AD7C0FCA98B}"/>
                  </a:ext>
                </a:extLst>
              </p:cNvPr>
              <p:cNvSpPr/>
              <p:nvPr/>
            </p:nvSpPr>
            <p:spPr>
              <a:xfrm>
                <a:off x="5410283" y="1803662"/>
                <a:ext cx="562654" cy="562654"/>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2DAC14F5-AC81-4FFC-BD11-F54A4F487B7C}"/>
                  </a:ext>
                </a:extLst>
              </p:cNvPr>
              <p:cNvSpPr/>
              <p:nvPr/>
            </p:nvSpPr>
            <p:spPr>
              <a:xfrm>
                <a:off x="6282397" y="1573486"/>
                <a:ext cx="4995202" cy="1023007"/>
              </a:xfrm>
              <a:custGeom>
                <a:avLst/>
                <a:gdLst>
                  <a:gd name="connsiteX0" fmla="*/ 0 w 4995202"/>
                  <a:gd name="connsiteY0" fmla="*/ 0 h 1023007"/>
                  <a:gd name="connsiteX1" fmla="*/ 4995202 w 4995202"/>
                  <a:gd name="connsiteY1" fmla="*/ 0 h 1023007"/>
                  <a:gd name="connsiteX2" fmla="*/ 4995202 w 4995202"/>
                  <a:gd name="connsiteY2" fmla="*/ 1023007 h 1023007"/>
                  <a:gd name="connsiteX3" fmla="*/ 0 w 4995202"/>
                  <a:gd name="connsiteY3" fmla="*/ 1023007 h 1023007"/>
                  <a:gd name="connsiteX4" fmla="*/ 0 w 4995202"/>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202" h="1023007">
                    <a:moveTo>
                      <a:pt x="0" y="0"/>
                    </a:moveTo>
                    <a:lnTo>
                      <a:pt x="4995202" y="0"/>
                    </a:lnTo>
                    <a:lnTo>
                      <a:pt x="4995202"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268" tIns="108268" rIns="108268" bIns="108268" numCol="1" spcCol="1270" anchor="ctr" anchorCtr="0">
                <a:noAutofit/>
              </a:bodyPr>
              <a:lstStyle/>
              <a:p>
                <a:pPr lvl="0">
                  <a:lnSpc>
                    <a:spcPct val="100000"/>
                  </a:lnSpc>
                </a:pPr>
                <a:r>
                  <a:rPr lang="el-GR" sz="2400" dirty="0">
                    <a:latin typeface="Arial" panose="020B0604020202020204" pitchFamily="34" charset="0"/>
                    <a:cs typeface="Arial" panose="020B0604020202020204" pitchFamily="34" charset="0"/>
                  </a:rPr>
                  <a:t>Ψυχοκοινωνική ενδυνάμωση/ Ψυχολογική Στήριξη</a:t>
                </a:r>
                <a:endParaRPr lang="en-US" sz="24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80F31FA-C7B9-4954-A1E3-A1C4FE43EE0F}"/>
                  </a:ext>
                </a:extLst>
              </p:cNvPr>
              <p:cNvSpPr/>
              <p:nvPr/>
            </p:nvSpPr>
            <p:spPr>
              <a:xfrm>
                <a:off x="5100824" y="2852245"/>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Doctor female outline">
                <a:extLst>
                  <a:ext uri="{FF2B5EF4-FFF2-40B4-BE49-F238E27FC236}">
                    <a16:creationId xmlns:a16="http://schemas.microsoft.com/office/drawing/2014/main" id="{59DD1B14-AD94-4214-9058-0EA1C3BE16BB}"/>
                  </a:ext>
                </a:extLst>
              </p:cNvPr>
              <p:cNvSpPr/>
              <p:nvPr/>
            </p:nvSpPr>
            <p:spPr>
              <a:xfrm>
                <a:off x="5410283" y="3082421"/>
                <a:ext cx="562654" cy="562654"/>
              </a:xfrm>
              <a:prstGeom prst="rect">
                <a:avLst/>
              </a:prstGeom>
              <a:blipFill>
                <a:blip r:embed="rId5">
                  <a:extLst>
                    <a:ext uri="{96DAC541-7B7A-43D3-8B79-37D633B846F1}">
                      <asvg:svgBlip xmlns=""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E6B146B-7C19-47BF-8355-99C1CCDF3788}"/>
                  </a:ext>
                </a:extLst>
              </p:cNvPr>
              <p:cNvSpPr/>
              <p:nvPr/>
            </p:nvSpPr>
            <p:spPr>
              <a:xfrm>
                <a:off x="6282397" y="2852245"/>
                <a:ext cx="4995202" cy="1023007"/>
              </a:xfrm>
              <a:custGeom>
                <a:avLst/>
                <a:gdLst>
                  <a:gd name="connsiteX0" fmla="*/ 0 w 4995202"/>
                  <a:gd name="connsiteY0" fmla="*/ 0 h 1023007"/>
                  <a:gd name="connsiteX1" fmla="*/ 4995202 w 4995202"/>
                  <a:gd name="connsiteY1" fmla="*/ 0 h 1023007"/>
                  <a:gd name="connsiteX2" fmla="*/ 4995202 w 4995202"/>
                  <a:gd name="connsiteY2" fmla="*/ 1023007 h 1023007"/>
                  <a:gd name="connsiteX3" fmla="*/ 0 w 4995202"/>
                  <a:gd name="connsiteY3" fmla="*/ 1023007 h 1023007"/>
                  <a:gd name="connsiteX4" fmla="*/ 0 w 4995202"/>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202" h="1023007">
                    <a:moveTo>
                      <a:pt x="0" y="0"/>
                    </a:moveTo>
                    <a:lnTo>
                      <a:pt x="4995202" y="0"/>
                    </a:lnTo>
                    <a:lnTo>
                      <a:pt x="4995202"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r>
                  <a:rPr lang="el-GR" sz="2400" kern="1200" dirty="0">
                    <a:latin typeface="Arial" panose="020B0604020202020204" pitchFamily="34" charset="0"/>
                    <a:cs typeface="Arial" panose="020B0604020202020204" pitchFamily="34" charset="0"/>
                  </a:rPr>
                  <a:t>Γραφείο Ιατρικής Στήριξης  - Φυσικοθεραπείες</a:t>
                </a:r>
                <a:endParaRPr lang="en-US" sz="2400" kern="12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4492673-9EC0-411B-AD87-C35B0F54C8DC}"/>
                  </a:ext>
                </a:extLst>
              </p:cNvPr>
              <p:cNvSpPr/>
              <p:nvPr/>
            </p:nvSpPr>
            <p:spPr>
              <a:xfrm>
                <a:off x="5100824" y="4131004"/>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Open book outline">
                <a:extLst>
                  <a:ext uri="{FF2B5EF4-FFF2-40B4-BE49-F238E27FC236}">
                    <a16:creationId xmlns:a16="http://schemas.microsoft.com/office/drawing/2014/main" id="{4A1CD0AB-D4BB-4AB5-A4C9-DD18413FF602}"/>
                  </a:ext>
                </a:extLst>
              </p:cNvPr>
              <p:cNvSpPr/>
              <p:nvPr/>
            </p:nvSpPr>
            <p:spPr>
              <a:xfrm>
                <a:off x="5410283" y="4361181"/>
                <a:ext cx="562654" cy="562654"/>
              </a:xfrm>
              <a:prstGeom prst="rect">
                <a:avLst/>
              </a:prstGeom>
              <a:blipFill>
                <a:blip r:embed="rId7">
                  <a:extLst>
                    <a:ext uri="{96DAC541-7B7A-43D3-8B79-37D633B846F1}">
                      <asvg:svgBlip xmlns=""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1EC5BB1-33C2-453F-A8FC-240C7EC24DC2}"/>
                  </a:ext>
                </a:extLst>
              </p:cNvPr>
              <p:cNvSpPr/>
              <p:nvPr/>
            </p:nvSpPr>
            <p:spPr>
              <a:xfrm>
                <a:off x="6282397" y="4131004"/>
                <a:ext cx="4995202" cy="1023007"/>
              </a:xfrm>
              <a:custGeom>
                <a:avLst/>
                <a:gdLst>
                  <a:gd name="connsiteX0" fmla="*/ 0 w 4995202"/>
                  <a:gd name="connsiteY0" fmla="*/ 0 h 1023007"/>
                  <a:gd name="connsiteX1" fmla="*/ 4995202 w 4995202"/>
                  <a:gd name="connsiteY1" fmla="*/ 0 h 1023007"/>
                  <a:gd name="connsiteX2" fmla="*/ 4995202 w 4995202"/>
                  <a:gd name="connsiteY2" fmla="*/ 1023007 h 1023007"/>
                  <a:gd name="connsiteX3" fmla="*/ 0 w 4995202"/>
                  <a:gd name="connsiteY3" fmla="*/ 1023007 h 1023007"/>
                  <a:gd name="connsiteX4" fmla="*/ 0 w 4995202"/>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202" h="1023007">
                    <a:moveTo>
                      <a:pt x="0" y="0"/>
                    </a:moveTo>
                    <a:lnTo>
                      <a:pt x="4995202" y="0"/>
                    </a:lnTo>
                    <a:lnTo>
                      <a:pt x="4995202"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268" tIns="108268" rIns="108268" bIns="108268" numCol="1" spcCol="1270" anchor="ctr" anchorCtr="0">
                <a:noAutofit/>
              </a:bodyPr>
              <a:lstStyle/>
              <a:p>
                <a:pPr lvl="0">
                  <a:lnSpc>
                    <a:spcPct val="100000"/>
                  </a:lnSpc>
                </a:pPr>
                <a:r>
                  <a:rPr lang="el-GR" sz="2400" dirty="0">
                    <a:latin typeface="Arial" panose="020B0604020202020204" pitchFamily="34" charset="0"/>
                    <a:cs typeface="Arial" panose="020B0604020202020204" pitchFamily="34" charset="0"/>
                  </a:rPr>
                  <a:t>Υποστήριξη στην εκπαιδευτική διαδικασία</a:t>
                </a:r>
                <a:endParaRPr lang="en-US" sz="2400" dirty="0">
                  <a:latin typeface="Arial" panose="020B0604020202020204" pitchFamily="34" charset="0"/>
                  <a:cs typeface="Arial" panose="020B0604020202020204" pitchFamily="34" charset="0"/>
                </a:endParaRPr>
              </a:p>
            </p:txBody>
          </p:sp>
        </p:grpSp>
        <p:sp>
          <p:nvSpPr>
            <p:cNvPr id="8" name="Rectangle: Rounded Corners 7">
              <a:extLst>
                <a:ext uri="{FF2B5EF4-FFF2-40B4-BE49-F238E27FC236}">
                  <a16:creationId xmlns:a16="http://schemas.microsoft.com/office/drawing/2014/main" id="{29C53C4F-DF5D-4B33-A0BC-D1F7C4517EA9}"/>
                </a:ext>
              </a:extLst>
            </p:cNvPr>
            <p:cNvSpPr/>
            <p:nvPr/>
          </p:nvSpPr>
          <p:spPr>
            <a:xfrm>
              <a:off x="5100824" y="5323678"/>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sp>
        <p:nvSpPr>
          <p:cNvPr id="20" name="Rectangle 19" descr="Work from home desk outline">
            <a:extLst>
              <a:ext uri="{FF2B5EF4-FFF2-40B4-BE49-F238E27FC236}">
                <a16:creationId xmlns:a16="http://schemas.microsoft.com/office/drawing/2014/main" id="{02CBE17D-A385-4724-AB66-1ACA2B0ED739}"/>
              </a:ext>
            </a:extLst>
          </p:cNvPr>
          <p:cNvSpPr/>
          <p:nvPr/>
        </p:nvSpPr>
        <p:spPr>
          <a:xfrm>
            <a:off x="5410283" y="5553854"/>
            <a:ext cx="562654" cy="562654"/>
          </a:xfrm>
          <a:prstGeom prst="rect">
            <a:avLst/>
          </a:prstGeom>
          <a:blipFill>
            <a:blip r:embed="rId9">
              <a:extLst>
                <a:ext uri="{96DAC541-7B7A-43D3-8B79-37D633B846F1}">
                  <asvg:svgBlip xmlns=""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C2A402B6-AF35-4237-98B5-46D99E8BCB35}"/>
              </a:ext>
            </a:extLst>
          </p:cNvPr>
          <p:cNvSpPr txBox="1"/>
          <p:nvPr/>
        </p:nvSpPr>
        <p:spPr>
          <a:xfrm>
            <a:off x="6313092" y="5304953"/>
            <a:ext cx="4964508" cy="1015663"/>
          </a:xfrm>
          <a:prstGeom prst="rect">
            <a:avLst/>
          </a:prstGeom>
          <a:noFill/>
        </p:spPr>
        <p:txBody>
          <a:bodyPr wrap="square">
            <a:spAutoFit/>
          </a:bodyPr>
          <a:lstStyle/>
          <a:p>
            <a:pPr marL="0" lvl="0" indent="0" algn="l" defTabSz="1111250">
              <a:lnSpc>
                <a:spcPct val="100000"/>
              </a:lnSpc>
              <a:spcBef>
                <a:spcPct val="0"/>
              </a:spcBef>
              <a:spcAft>
                <a:spcPct val="35000"/>
              </a:spcAft>
              <a:buNone/>
            </a:pPr>
            <a:r>
              <a:rPr lang="el-GR" sz="2000" kern="1200" dirty="0">
                <a:latin typeface="Arial" panose="020B0604020202020204" pitchFamily="34" charset="0"/>
                <a:cs typeface="Arial" panose="020B0604020202020204" pitchFamily="34" charset="0"/>
              </a:rPr>
              <a:t>Προσβασιμότητα εκπαιδευτικού υλικού – Σταθμοί εργασίας για Φοιτητές με Αναπηρία </a:t>
            </a:r>
            <a:endParaRPr lang="en-US" sz="2000" kern="1200" dirty="0">
              <a:latin typeface="Arial" panose="020B0604020202020204" pitchFamily="34" charset="0"/>
              <a:cs typeface="Arial" panose="020B0604020202020204" pitchFamily="34" charset="0"/>
            </a:endParaRPr>
          </a:p>
        </p:txBody>
      </p:sp>
      <p:pic>
        <p:nvPicPr>
          <p:cNvPr id="22" name="Picture 21" descr="A picture containing indoor, ceiling, blue, table&#10;&#10;Description automatically generated">
            <a:extLst>
              <a:ext uri="{FF2B5EF4-FFF2-40B4-BE49-F238E27FC236}">
                <a16:creationId xmlns:a16="http://schemas.microsoft.com/office/drawing/2014/main" id="{C046D91D-4FFF-4D40-A864-50746800779F}"/>
              </a:ext>
            </a:extLst>
          </p:cNvPr>
          <p:cNvPicPr>
            <a:picLocks noChangeAspect="1"/>
          </p:cNvPicPr>
          <p:nvPr/>
        </p:nvPicPr>
        <p:blipFill>
          <a:blip r:embed="rId11"/>
          <a:stretch>
            <a:fillRect/>
          </a:stretch>
        </p:blipFill>
        <p:spPr>
          <a:xfrm>
            <a:off x="301883" y="1573486"/>
            <a:ext cx="3302447" cy="2227124"/>
          </a:xfrm>
          <a:prstGeom prst="rect">
            <a:avLst/>
          </a:prstGeom>
          <a:ln>
            <a:noFill/>
          </a:ln>
          <a:effectLst>
            <a:outerShdw blurRad="190500" algn="tl" rotWithShape="0">
              <a:srgbClr val="000000">
                <a:alpha val="70000"/>
              </a:srgbClr>
            </a:outerShdw>
          </a:effectLst>
        </p:spPr>
      </p:pic>
      <p:pic>
        <p:nvPicPr>
          <p:cNvPr id="25" name="Picture 24">
            <a:extLst>
              <a:ext uri="{FF2B5EF4-FFF2-40B4-BE49-F238E27FC236}">
                <a16:creationId xmlns:a16="http://schemas.microsoft.com/office/drawing/2014/main" id="{BB7579D0-C120-44F3-8D10-41FBFEF602E5}"/>
              </a:ext>
            </a:extLst>
          </p:cNvPr>
          <p:cNvPicPr>
            <a:picLocks noChangeAspect="1"/>
          </p:cNvPicPr>
          <p:nvPr/>
        </p:nvPicPr>
        <p:blipFill>
          <a:blip r:embed="rId12"/>
          <a:stretch>
            <a:fillRect/>
          </a:stretch>
        </p:blipFill>
        <p:spPr>
          <a:xfrm>
            <a:off x="301883" y="4076949"/>
            <a:ext cx="3302447" cy="21906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07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5100824" y="685800"/>
            <a:ext cx="6176776" cy="712952"/>
          </a:xfrm>
        </p:spPr>
        <p:txBody>
          <a:bodyPr vert="horz" lIns="91440" tIns="45720" rIns="91440" bIns="45720" rtlCol="0" anchor="t">
            <a:normAutofit/>
          </a:bodyPr>
          <a:lstStyle/>
          <a:p>
            <a:r>
              <a:rPr lang="el-GR" sz="4000" dirty="0">
                <a:latin typeface="Arial" panose="020B0604020202020204" pitchFamily="34" charset="0"/>
                <a:cs typeface="Arial" panose="020B0604020202020204" pitchFamily="34" charset="0"/>
              </a:rPr>
              <a:t>Υπηρεσίες</a:t>
            </a:r>
            <a:endParaRPr lang="en-US" sz="4000" dirty="0">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360DD9FD-CFBA-472B-B650-D9B1A67A5064}"/>
              </a:ext>
            </a:extLst>
          </p:cNvPr>
          <p:cNvGrpSpPr/>
          <p:nvPr/>
        </p:nvGrpSpPr>
        <p:grpSpPr>
          <a:xfrm>
            <a:off x="5100824" y="1573486"/>
            <a:ext cx="6176776" cy="4773199"/>
            <a:chOff x="5100824" y="1573486"/>
            <a:chExt cx="6176776" cy="4773199"/>
          </a:xfrm>
        </p:grpSpPr>
        <p:grpSp>
          <p:nvGrpSpPr>
            <p:cNvPr id="3" name="Group 2" descr="Icon SmartArt graphic">
              <a:extLst>
                <a:ext uri="{FF2B5EF4-FFF2-40B4-BE49-F238E27FC236}">
                  <a16:creationId xmlns:a16="http://schemas.microsoft.com/office/drawing/2014/main" id="{69725158-22CF-4486-84D6-DA918A471B42}"/>
                </a:ext>
              </a:extLst>
            </p:cNvPr>
            <p:cNvGrpSpPr/>
            <p:nvPr/>
          </p:nvGrpSpPr>
          <p:grpSpPr>
            <a:xfrm>
              <a:off x="5100824" y="1573486"/>
              <a:ext cx="6176776" cy="3580525"/>
              <a:chOff x="5100824" y="1573486"/>
              <a:chExt cx="6176776" cy="3580525"/>
            </a:xfrm>
          </p:grpSpPr>
          <p:sp>
            <p:nvSpPr>
              <p:cNvPr id="4" name="Rectangle: Rounded Corners 3">
                <a:extLst>
                  <a:ext uri="{FF2B5EF4-FFF2-40B4-BE49-F238E27FC236}">
                    <a16:creationId xmlns:a16="http://schemas.microsoft.com/office/drawing/2014/main" id="{997ECFB9-7DFD-48B4-8E9D-F8987BC2A1D5}"/>
                  </a:ext>
                </a:extLst>
              </p:cNvPr>
              <p:cNvSpPr/>
              <p:nvPr/>
            </p:nvSpPr>
            <p:spPr>
              <a:xfrm>
                <a:off x="5100824" y="1573486"/>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Handshake outline">
                <a:extLst>
                  <a:ext uri="{FF2B5EF4-FFF2-40B4-BE49-F238E27FC236}">
                    <a16:creationId xmlns:a16="http://schemas.microsoft.com/office/drawing/2014/main" id="{484A0374-CC2C-468C-AB56-3AD7C0FCA98B}"/>
                  </a:ext>
                </a:extLst>
              </p:cNvPr>
              <p:cNvSpPr/>
              <p:nvPr/>
            </p:nvSpPr>
            <p:spPr>
              <a:xfrm>
                <a:off x="5410283" y="1803662"/>
                <a:ext cx="562654" cy="562654"/>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2DAC14F5-AC81-4FFC-BD11-F54A4F487B7C}"/>
                  </a:ext>
                </a:extLst>
              </p:cNvPr>
              <p:cNvSpPr/>
              <p:nvPr/>
            </p:nvSpPr>
            <p:spPr>
              <a:xfrm>
                <a:off x="6282397" y="1573486"/>
                <a:ext cx="4995202" cy="1023007"/>
              </a:xfrm>
              <a:custGeom>
                <a:avLst/>
                <a:gdLst>
                  <a:gd name="connsiteX0" fmla="*/ 0 w 4995202"/>
                  <a:gd name="connsiteY0" fmla="*/ 0 h 1023007"/>
                  <a:gd name="connsiteX1" fmla="*/ 4995202 w 4995202"/>
                  <a:gd name="connsiteY1" fmla="*/ 0 h 1023007"/>
                  <a:gd name="connsiteX2" fmla="*/ 4995202 w 4995202"/>
                  <a:gd name="connsiteY2" fmla="*/ 1023007 h 1023007"/>
                  <a:gd name="connsiteX3" fmla="*/ 0 w 4995202"/>
                  <a:gd name="connsiteY3" fmla="*/ 1023007 h 1023007"/>
                  <a:gd name="connsiteX4" fmla="*/ 0 w 4995202"/>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202" h="1023007">
                    <a:moveTo>
                      <a:pt x="0" y="0"/>
                    </a:moveTo>
                    <a:lnTo>
                      <a:pt x="4995202" y="0"/>
                    </a:lnTo>
                    <a:lnTo>
                      <a:pt x="4995202"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endParaRPr lang="en-US" sz="2500" kern="1200" dirty="0"/>
              </a:p>
            </p:txBody>
          </p:sp>
          <p:sp>
            <p:nvSpPr>
              <p:cNvPr id="7" name="Rectangle: Rounded Corners 6">
                <a:extLst>
                  <a:ext uri="{FF2B5EF4-FFF2-40B4-BE49-F238E27FC236}">
                    <a16:creationId xmlns:a16="http://schemas.microsoft.com/office/drawing/2014/main" id="{780F31FA-C7B9-4954-A1E3-A1C4FE43EE0F}"/>
                  </a:ext>
                </a:extLst>
              </p:cNvPr>
              <p:cNvSpPr/>
              <p:nvPr/>
            </p:nvSpPr>
            <p:spPr>
              <a:xfrm>
                <a:off x="5100824" y="2852245"/>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Bus outline">
                <a:extLst>
                  <a:ext uri="{FF2B5EF4-FFF2-40B4-BE49-F238E27FC236}">
                    <a16:creationId xmlns:a16="http://schemas.microsoft.com/office/drawing/2014/main" id="{59DD1B14-AD94-4214-9058-0EA1C3BE16BB}"/>
                  </a:ext>
                </a:extLst>
              </p:cNvPr>
              <p:cNvSpPr/>
              <p:nvPr/>
            </p:nvSpPr>
            <p:spPr>
              <a:xfrm>
                <a:off x="5410283" y="3082421"/>
                <a:ext cx="562654" cy="562654"/>
              </a:xfrm>
              <a:prstGeom prst="rect">
                <a:avLst/>
              </a:prstGeom>
              <a:blipFill>
                <a:blip r:embed="rId5">
                  <a:extLst>
                    <a:ext uri="{96DAC541-7B7A-43D3-8B79-37D633B846F1}">
                      <asvg:svgBlip xmlns=""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sp>
            <p:nvSpPr>
              <p:cNvPr id="10" name="Freeform: Shape 9">
                <a:extLst>
                  <a:ext uri="{FF2B5EF4-FFF2-40B4-BE49-F238E27FC236}">
                    <a16:creationId xmlns:a16="http://schemas.microsoft.com/office/drawing/2014/main" id="{5E6B146B-7C19-47BF-8355-99C1CCDF3788}"/>
                  </a:ext>
                </a:extLst>
              </p:cNvPr>
              <p:cNvSpPr/>
              <p:nvPr/>
            </p:nvSpPr>
            <p:spPr>
              <a:xfrm>
                <a:off x="6282397" y="2852245"/>
                <a:ext cx="4995202" cy="1023007"/>
              </a:xfrm>
              <a:custGeom>
                <a:avLst/>
                <a:gdLst>
                  <a:gd name="connsiteX0" fmla="*/ 0 w 4995202"/>
                  <a:gd name="connsiteY0" fmla="*/ 0 h 1023007"/>
                  <a:gd name="connsiteX1" fmla="*/ 4995202 w 4995202"/>
                  <a:gd name="connsiteY1" fmla="*/ 0 h 1023007"/>
                  <a:gd name="connsiteX2" fmla="*/ 4995202 w 4995202"/>
                  <a:gd name="connsiteY2" fmla="*/ 1023007 h 1023007"/>
                  <a:gd name="connsiteX3" fmla="*/ 0 w 4995202"/>
                  <a:gd name="connsiteY3" fmla="*/ 1023007 h 1023007"/>
                  <a:gd name="connsiteX4" fmla="*/ 0 w 4995202"/>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202" h="1023007">
                    <a:moveTo>
                      <a:pt x="0" y="0"/>
                    </a:moveTo>
                    <a:lnTo>
                      <a:pt x="4995202" y="0"/>
                    </a:lnTo>
                    <a:lnTo>
                      <a:pt x="4995202"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r>
                  <a:rPr lang="el-GR" sz="2400" kern="1200" dirty="0">
                    <a:latin typeface="Arial" panose="020B0604020202020204" pitchFamily="34" charset="0"/>
                    <a:cs typeface="Arial" panose="020B0604020202020204" pitchFamily="34" charset="0"/>
                  </a:rPr>
                  <a:t>Μετακίνηση φοιτητών με αναπηρία</a:t>
                </a:r>
                <a:endParaRPr lang="en-US" sz="2400" kern="12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4492673-9EC0-411B-AD87-C35B0F54C8DC}"/>
                  </a:ext>
                </a:extLst>
              </p:cNvPr>
              <p:cNvSpPr/>
              <p:nvPr/>
            </p:nvSpPr>
            <p:spPr>
              <a:xfrm>
                <a:off x="5100824" y="4131004"/>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Coins outline">
                <a:extLst>
                  <a:ext uri="{FF2B5EF4-FFF2-40B4-BE49-F238E27FC236}">
                    <a16:creationId xmlns:a16="http://schemas.microsoft.com/office/drawing/2014/main" id="{4A1CD0AB-D4BB-4AB5-A4C9-DD18413FF602}"/>
                  </a:ext>
                </a:extLst>
              </p:cNvPr>
              <p:cNvSpPr/>
              <p:nvPr/>
            </p:nvSpPr>
            <p:spPr>
              <a:xfrm>
                <a:off x="5410283" y="4361181"/>
                <a:ext cx="562654" cy="562654"/>
              </a:xfrm>
              <a:prstGeom prst="rect">
                <a:avLst/>
              </a:prstGeom>
              <a:blipFill>
                <a:blip r:embed="rId7">
                  <a:extLst>
                    <a:ext uri="{96DAC541-7B7A-43D3-8B79-37D633B846F1}">
                      <asvg:svgBlip xmlns=""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1EC5BB1-33C2-453F-A8FC-240C7EC24DC2}"/>
                  </a:ext>
                </a:extLst>
              </p:cNvPr>
              <p:cNvSpPr/>
              <p:nvPr/>
            </p:nvSpPr>
            <p:spPr>
              <a:xfrm>
                <a:off x="6282397" y="4131004"/>
                <a:ext cx="4995202" cy="1023007"/>
              </a:xfrm>
              <a:custGeom>
                <a:avLst/>
                <a:gdLst>
                  <a:gd name="connsiteX0" fmla="*/ 0 w 4995202"/>
                  <a:gd name="connsiteY0" fmla="*/ 0 h 1023007"/>
                  <a:gd name="connsiteX1" fmla="*/ 4995202 w 4995202"/>
                  <a:gd name="connsiteY1" fmla="*/ 0 h 1023007"/>
                  <a:gd name="connsiteX2" fmla="*/ 4995202 w 4995202"/>
                  <a:gd name="connsiteY2" fmla="*/ 1023007 h 1023007"/>
                  <a:gd name="connsiteX3" fmla="*/ 0 w 4995202"/>
                  <a:gd name="connsiteY3" fmla="*/ 1023007 h 1023007"/>
                  <a:gd name="connsiteX4" fmla="*/ 0 w 4995202"/>
                  <a:gd name="connsiteY4" fmla="*/ 0 h 102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202" h="1023007">
                    <a:moveTo>
                      <a:pt x="0" y="0"/>
                    </a:moveTo>
                    <a:lnTo>
                      <a:pt x="4995202" y="0"/>
                    </a:lnTo>
                    <a:lnTo>
                      <a:pt x="4995202" y="1023007"/>
                    </a:lnTo>
                    <a:lnTo>
                      <a:pt x="0" y="1023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268" tIns="108268" rIns="108268" bIns="108268" numCol="1" spcCol="1270" anchor="ctr" anchorCtr="0">
                <a:noAutofit/>
              </a:bodyPr>
              <a:lstStyle/>
              <a:p>
                <a:pPr marL="0" lvl="0" indent="0" algn="l" defTabSz="1111250">
                  <a:lnSpc>
                    <a:spcPct val="100000"/>
                  </a:lnSpc>
                  <a:spcBef>
                    <a:spcPct val="0"/>
                  </a:spcBef>
                  <a:spcAft>
                    <a:spcPct val="35000"/>
                  </a:spcAft>
                  <a:buNone/>
                </a:pPr>
                <a:r>
                  <a:rPr lang="el-GR" sz="2400" kern="1200" dirty="0">
                    <a:latin typeface="Arial" panose="020B0604020202020204" pitchFamily="34" charset="0"/>
                    <a:cs typeface="Arial" panose="020B0604020202020204" pitchFamily="34" charset="0"/>
                  </a:rPr>
                  <a:t>Υποτροφίες οικονομικής ενίσχυσης</a:t>
                </a:r>
                <a:endParaRPr lang="en-US" sz="2400" kern="1200" dirty="0">
                  <a:latin typeface="Arial" panose="020B0604020202020204" pitchFamily="34" charset="0"/>
                  <a:cs typeface="Arial" panose="020B0604020202020204" pitchFamily="34" charset="0"/>
                </a:endParaRPr>
              </a:p>
            </p:txBody>
          </p:sp>
        </p:grpSp>
        <p:sp>
          <p:nvSpPr>
            <p:cNvPr id="8" name="Rectangle: Rounded Corners 7">
              <a:extLst>
                <a:ext uri="{FF2B5EF4-FFF2-40B4-BE49-F238E27FC236}">
                  <a16:creationId xmlns:a16="http://schemas.microsoft.com/office/drawing/2014/main" id="{29C53C4F-DF5D-4B33-A0BC-D1F7C4517EA9}"/>
                </a:ext>
              </a:extLst>
            </p:cNvPr>
            <p:cNvSpPr/>
            <p:nvPr/>
          </p:nvSpPr>
          <p:spPr>
            <a:xfrm>
              <a:off x="5100824" y="5323678"/>
              <a:ext cx="6176776" cy="1023007"/>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grpSp>
      <p:sp>
        <p:nvSpPr>
          <p:cNvPr id="20" name="Rectangle 19" descr="Classroom outline">
            <a:extLst>
              <a:ext uri="{FF2B5EF4-FFF2-40B4-BE49-F238E27FC236}">
                <a16:creationId xmlns:a16="http://schemas.microsoft.com/office/drawing/2014/main" id="{02CBE17D-A385-4724-AB66-1ACA2B0ED739}"/>
              </a:ext>
            </a:extLst>
          </p:cNvPr>
          <p:cNvSpPr/>
          <p:nvPr/>
        </p:nvSpPr>
        <p:spPr>
          <a:xfrm>
            <a:off x="5410283" y="5553854"/>
            <a:ext cx="562654" cy="562654"/>
          </a:xfrm>
          <a:prstGeom prst="rect">
            <a:avLst/>
          </a:prstGeom>
          <a:blipFill>
            <a:blip r:embed="rId9">
              <a:extLst>
                <a:ext uri="{96DAC541-7B7A-43D3-8B79-37D633B846F1}">
                  <asvg:svgBlip xmlns=""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C2A402B6-AF35-4237-98B5-46D99E8BCB35}"/>
              </a:ext>
            </a:extLst>
          </p:cNvPr>
          <p:cNvSpPr txBox="1"/>
          <p:nvPr/>
        </p:nvSpPr>
        <p:spPr>
          <a:xfrm>
            <a:off x="6282397" y="5596654"/>
            <a:ext cx="4964508" cy="477054"/>
          </a:xfrm>
          <a:prstGeom prst="rect">
            <a:avLst/>
          </a:prstGeom>
          <a:noFill/>
        </p:spPr>
        <p:txBody>
          <a:bodyPr wrap="square">
            <a:spAutoFit/>
          </a:bodyPr>
          <a:lstStyle/>
          <a:p>
            <a:pPr marL="0" lvl="0" indent="0" algn="l" defTabSz="1111250">
              <a:lnSpc>
                <a:spcPct val="100000"/>
              </a:lnSpc>
              <a:spcBef>
                <a:spcPct val="0"/>
              </a:spcBef>
              <a:spcAft>
                <a:spcPct val="35000"/>
              </a:spcAft>
              <a:buNone/>
            </a:pPr>
            <a:r>
              <a:rPr lang="el-GR" sz="2400" kern="1200" dirty="0">
                <a:latin typeface="Arial" panose="020B0604020202020204" pitchFamily="34" charset="0"/>
                <a:cs typeface="Arial" panose="020B0604020202020204" pitchFamily="34" charset="0"/>
              </a:rPr>
              <a:t>Επιμορφωτικά σεμινάρια</a:t>
            </a:r>
            <a:endParaRPr lang="en-US" sz="2400" kern="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A99F183-0065-42D5-B99C-E19C048A7E3A}"/>
              </a:ext>
            </a:extLst>
          </p:cNvPr>
          <p:cNvSpPr txBox="1"/>
          <p:nvPr/>
        </p:nvSpPr>
        <p:spPr>
          <a:xfrm>
            <a:off x="6284550" y="1803662"/>
            <a:ext cx="4993050" cy="477054"/>
          </a:xfrm>
          <a:prstGeom prst="rect">
            <a:avLst/>
          </a:prstGeom>
          <a:noFill/>
        </p:spPr>
        <p:txBody>
          <a:bodyPr wrap="square">
            <a:spAutoFit/>
          </a:bodyPr>
          <a:lstStyle/>
          <a:p>
            <a:pPr marL="0" lvl="0" indent="0" algn="l" defTabSz="1111250">
              <a:lnSpc>
                <a:spcPct val="100000"/>
              </a:lnSpc>
              <a:spcBef>
                <a:spcPct val="0"/>
              </a:spcBef>
              <a:spcAft>
                <a:spcPct val="35000"/>
              </a:spcAft>
              <a:buNone/>
            </a:pPr>
            <a:r>
              <a:rPr lang="el-GR" sz="2400" kern="1200" dirty="0">
                <a:latin typeface="Arial" panose="020B0604020202020204" pitchFamily="34" charset="0"/>
                <a:cs typeface="Arial" panose="020B0604020202020204" pitchFamily="34" charset="0"/>
              </a:rPr>
              <a:t>Επαγγελματική συμβουλευτική</a:t>
            </a:r>
            <a:endParaRPr lang="en-US" sz="2400" kern="1200" dirty="0">
              <a:latin typeface="Arial" panose="020B0604020202020204" pitchFamily="34" charset="0"/>
              <a:cs typeface="Arial" panose="020B0604020202020204" pitchFamily="34" charset="0"/>
            </a:endParaRPr>
          </a:p>
        </p:txBody>
      </p:sp>
      <p:pic>
        <p:nvPicPr>
          <p:cNvPr id="30" name="Picture 29" descr="A picture containing text&#10;&#10;Description automatically generated">
            <a:extLst>
              <a:ext uri="{FF2B5EF4-FFF2-40B4-BE49-F238E27FC236}">
                <a16:creationId xmlns:a16="http://schemas.microsoft.com/office/drawing/2014/main" id="{67DF6CE3-A397-4D75-A235-9405C0A962DF}"/>
              </a:ext>
            </a:extLst>
          </p:cNvPr>
          <p:cNvPicPr>
            <a:picLocks noChangeAspect="1"/>
          </p:cNvPicPr>
          <p:nvPr/>
        </p:nvPicPr>
        <p:blipFill>
          <a:blip r:embed="rId11"/>
          <a:stretch>
            <a:fillRect/>
          </a:stretch>
        </p:blipFill>
        <p:spPr>
          <a:xfrm>
            <a:off x="478095" y="1588787"/>
            <a:ext cx="3262870" cy="2056288"/>
          </a:xfrm>
          <a:prstGeom prst="rect">
            <a:avLst/>
          </a:prstGeom>
          <a:ln>
            <a:noFill/>
          </a:ln>
          <a:effectLst>
            <a:outerShdw blurRad="292100" dist="139700" dir="2700000" algn="tl" rotWithShape="0">
              <a:srgbClr val="333333">
                <a:alpha val="65000"/>
              </a:srgbClr>
            </a:outerShdw>
          </a:effectLst>
        </p:spPr>
      </p:pic>
      <p:pic>
        <p:nvPicPr>
          <p:cNvPr id="28" name="Picture 27" descr="A computer on a desk&#10;&#10;Description automatically generated with medium confidence">
            <a:extLst>
              <a:ext uri="{FF2B5EF4-FFF2-40B4-BE49-F238E27FC236}">
                <a16:creationId xmlns:a16="http://schemas.microsoft.com/office/drawing/2014/main" id="{2D4E2AB2-20F2-4269-A599-A54AF1573B6D}"/>
              </a:ext>
            </a:extLst>
          </p:cNvPr>
          <p:cNvPicPr>
            <a:picLocks noChangeAspect="1"/>
          </p:cNvPicPr>
          <p:nvPr/>
        </p:nvPicPr>
        <p:blipFill>
          <a:blip r:embed="rId12"/>
          <a:stretch>
            <a:fillRect/>
          </a:stretch>
        </p:blipFill>
        <p:spPr>
          <a:xfrm>
            <a:off x="510642" y="4105448"/>
            <a:ext cx="3262870" cy="2041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2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0F90CED2-72DA-49F5-8068-294F7EEF13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CF51B29A-9EDF-4674-983C-3789D59953BA}"/>
              </a:ext>
            </a:extLst>
          </p:cNvPr>
          <p:cNvSpPr>
            <a:spLocks noGrp="1"/>
          </p:cNvSpPr>
          <p:nvPr>
            <p:ph type="title"/>
          </p:nvPr>
        </p:nvSpPr>
        <p:spPr>
          <a:xfrm>
            <a:off x="1371600" y="685800"/>
            <a:ext cx="9601200" cy="1485900"/>
          </a:xfrm>
        </p:spPr>
        <p:txBody>
          <a:bodyPr vert="horz" lIns="91440" tIns="45720" rIns="91440" bIns="45720" rtlCol="0" anchor="t">
            <a:noAutofit/>
          </a:bodyPr>
          <a:lstStyle/>
          <a:p>
            <a:r>
              <a:rPr lang="en-US" sz="3600" dirty="0" err="1">
                <a:latin typeface="Arial" panose="020B0604020202020204" pitchFamily="34" charset="0"/>
                <a:cs typeface="Arial" panose="020B0604020202020204" pitchFamily="34" charset="0"/>
              </a:rPr>
              <a:t>Ψυχοκοινωνική</a:t>
            </a:r>
            <a:r>
              <a:rPr lang="el-GR" sz="3600" dirty="0">
                <a:latin typeface="Arial" panose="020B0604020202020204" pitchFamily="34" charset="0"/>
                <a:cs typeface="Arial" panose="020B0604020202020204" pitchFamily="34" charset="0"/>
              </a:rPr>
              <a:t> Ενδυνάμωση </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Ψυχολογική</a:t>
            </a:r>
            <a:r>
              <a:rPr lang="en-US" sz="3600" dirty="0">
                <a:latin typeface="Arial" panose="020B0604020202020204" pitchFamily="34" charset="0"/>
                <a:cs typeface="Arial" panose="020B0604020202020204" pitchFamily="34" charset="0"/>
              </a:rPr>
              <a:t> </a:t>
            </a:r>
            <a:r>
              <a:rPr lang="el-GR" sz="3600" dirty="0" err="1">
                <a:latin typeface="Arial" panose="020B0604020202020204" pitchFamily="34" charset="0"/>
                <a:cs typeface="Arial" panose="020B0604020202020204" pitchFamily="34" charset="0"/>
              </a:rPr>
              <a:t>Υποσ</a:t>
            </a:r>
            <a:r>
              <a:rPr lang="en-US" sz="3600" dirty="0" err="1">
                <a:latin typeface="Arial" panose="020B0604020202020204" pitchFamily="34" charset="0"/>
                <a:cs typeface="Arial" panose="020B0604020202020204" pitchFamily="34" charset="0"/>
              </a:rPr>
              <a:t>τήριξη</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graphicFrame>
        <p:nvGraphicFramePr>
          <p:cNvPr id="8" name="Content Placeholder 5">
            <a:extLst>
              <a:ext uri="{FF2B5EF4-FFF2-40B4-BE49-F238E27FC236}">
                <a16:creationId xmlns:a16="http://schemas.microsoft.com/office/drawing/2014/main" id="{F934A627-5FE0-43E2-B660-368C85AD8AA8}"/>
              </a:ext>
            </a:extLst>
          </p:cNvPr>
          <p:cNvGraphicFramePr>
            <a:graphicFrameLocks noGrp="1"/>
          </p:cNvGraphicFramePr>
          <p:nvPr>
            <p:ph sz="half" idx="1"/>
            <p:extLst>
              <p:ext uri="{D42A27DB-BD31-4B8C-83A1-F6EECF244321}">
                <p14:modId xmlns:p14="http://schemas.microsoft.com/office/powerpoint/2010/main" val="4131169751"/>
              </p:ext>
            </p:extLst>
          </p:nvPr>
        </p:nvGraphicFramePr>
        <p:xfrm>
          <a:off x="1446245" y="2195803"/>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0F90CED2-72DA-49F5-8068-294F7EEF13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CF51B29A-9EDF-4674-983C-3789D59953BA}"/>
              </a:ext>
            </a:extLst>
          </p:cNvPr>
          <p:cNvSpPr>
            <a:spLocks noGrp="1"/>
          </p:cNvSpPr>
          <p:nvPr>
            <p:ph type="title"/>
          </p:nvPr>
        </p:nvSpPr>
        <p:spPr>
          <a:xfrm>
            <a:off x="1371600" y="685800"/>
            <a:ext cx="9526555" cy="1485900"/>
          </a:xfrm>
        </p:spPr>
        <p:txBody>
          <a:bodyPr vert="horz" lIns="91440" tIns="45720" rIns="91440" bIns="45720" rtlCol="0" anchor="t">
            <a:normAutofit/>
          </a:bodyPr>
          <a:lstStyle/>
          <a:p>
            <a:pPr marL="0" lvl="0" indent="0">
              <a:spcAft>
                <a:spcPct val="35000"/>
              </a:spcAft>
            </a:pPr>
            <a:r>
              <a:rPr lang="en-US" sz="3600" dirty="0" err="1">
                <a:latin typeface="Arial" panose="020B0604020202020204" pitchFamily="34" charset="0"/>
                <a:cs typeface="Arial" panose="020B0604020202020204" pitchFamily="34" charset="0"/>
              </a:rPr>
              <a:t>Γρ</a:t>
            </a:r>
            <a:r>
              <a:rPr lang="en-US" sz="3600" dirty="0">
                <a:latin typeface="Arial" panose="020B0604020202020204" pitchFamily="34" charset="0"/>
                <a:cs typeface="Arial" panose="020B0604020202020204" pitchFamily="34" charset="0"/>
              </a:rPr>
              <a:t>αφείο Ιατρικής Στήριξης  - Φυσικοθεραπείες</a:t>
            </a:r>
          </a:p>
        </p:txBody>
      </p:sp>
      <p:graphicFrame>
        <p:nvGraphicFramePr>
          <p:cNvPr id="8" name="Content Placeholder 5">
            <a:extLst>
              <a:ext uri="{FF2B5EF4-FFF2-40B4-BE49-F238E27FC236}">
                <a16:creationId xmlns:a16="http://schemas.microsoft.com/office/drawing/2014/main" id="{F934A627-5FE0-43E2-B660-368C85AD8AA8}"/>
              </a:ext>
            </a:extLst>
          </p:cNvPr>
          <p:cNvGraphicFramePr>
            <a:graphicFrameLocks noGrp="1"/>
          </p:cNvGraphicFramePr>
          <p:nvPr>
            <p:ph sz="half" idx="1"/>
            <p:extLst>
              <p:ext uri="{D42A27DB-BD31-4B8C-83A1-F6EECF244321}">
                <p14:modId xmlns:p14="http://schemas.microsoft.com/office/powerpoint/2010/main" val="3290207387"/>
              </p:ext>
            </p:extLst>
          </p:nvPr>
        </p:nvGraphicFramePr>
        <p:xfrm>
          <a:off x="1371600" y="1782147"/>
          <a:ext cx="9601200" cy="4390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BC46CD03-D076-40A3-9AA4-2B7BB288B1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F51B29A-9EDF-4674-983C-3789D59953BA}"/>
              </a:ext>
            </a:extLst>
          </p:cNvPr>
          <p:cNvSpPr>
            <a:spLocks noGrp="1"/>
          </p:cNvSpPr>
          <p:nvPr>
            <p:ph type="title"/>
          </p:nvPr>
        </p:nvSpPr>
        <p:spPr>
          <a:xfrm>
            <a:off x="1371600" y="685800"/>
            <a:ext cx="9601200" cy="1485900"/>
          </a:xfrm>
        </p:spPr>
        <p:txBody>
          <a:bodyPr vert="horz" lIns="91440" tIns="45720" rIns="91440" bIns="45720" rtlCol="0" anchor="t">
            <a:normAutofit/>
          </a:bodyPr>
          <a:lstStyle/>
          <a:p>
            <a:pPr marL="0" lvl="0" indent="0">
              <a:spcAft>
                <a:spcPct val="35000"/>
              </a:spcAft>
            </a:pPr>
            <a:r>
              <a:rPr lang="en-US" sz="3600" dirty="0" err="1">
                <a:latin typeface="Arial" panose="020B0604020202020204" pitchFamily="34" charset="0"/>
                <a:cs typeface="Arial" panose="020B0604020202020204" pitchFamily="34" charset="0"/>
              </a:rPr>
              <a:t>Προσ</a:t>
            </a:r>
            <a:r>
              <a:rPr lang="en-US" sz="3600" dirty="0">
                <a:latin typeface="Arial" panose="020B0604020202020204" pitchFamily="34" charset="0"/>
                <a:cs typeface="Arial" panose="020B0604020202020204" pitchFamily="34" charset="0"/>
              </a:rPr>
              <a:t>βασιμότητα εκπαιδευτικού υλικού – Σταθμοί εργασίας για Φοιτητές με Αναπηρία </a:t>
            </a:r>
          </a:p>
        </p:txBody>
      </p:sp>
      <p:sp>
        <p:nvSpPr>
          <p:cNvPr id="38" name="Rectangle 37">
            <a:extLst>
              <a:ext uri="{FF2B5EF4-FFF2-40B4-BE49-F238E27FC236}">
                <a16:creationId xmlns:a16="http://schemas.microsoft.com/office/drawing/2014/main" id="{88D28697-83F7-4C09-A9B2-6CAA588556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F934A627-5FE0-43E2-B660-368C85AD8AA8}"/>
              </a:ext>
            </a:extLst>
          </p:cNvPr>
          <p:cNvGraphicFramePr>
            <a:graphicFrameLocks noGrp="1"/>
          </p:cNvGraphicFramePr>
          <p:nvPr>
            <p:ph sz="half" idx="1"/>
            <p:extLst>
              <p:ext uri="{D42A27DB-BD31-4B8C-83A1-F6EECF244321}">
                <p14:modId xmlns:p14="http://schemas.microsoft.com/office/powerpoint/2010/main" val="3243027430"/>
              </p:ext>
            </p:extLst>
          </p:nvPr>
        </p:nvGraphicFramePr>
        <p:xfrm>
          <a:off x="1371600" y="1847462"/>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77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C46CD03-D076-40A3-9AA4-2B7BB288B1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F51B29A-9EDF-4674-983C-3789D59953BA}"/>
              </a:ext>
            </a:extLst>
          </p:cNvPr>
          <p:cNvSpPr>
            <a:spLocks noGrp="1"/>
          </p:cNvSpPr>
          <p:nvPr>
            <p:ph type="title"/>
          </p:nvPr>
        </p:nvSpPr>
        <p:spPr>
          <a:xfrm>
            <a:off x="1371600" y="685800"/>
            <a:ext cx="9601200" cy="881743"/>
          </a:xfrm>
        </p:spPr>
        <p:txBody>
          <a:bodyPr vert="horz" lIns="91440" tIns="45720" rIns="91440" bIns="45720" rtlCol="0" anchor="t">
            <a:normAutofit/>
          </a:bodyPr>
          <a:lstStyle/>
          <a:p>
            <a:pPr lvl="0"/>
            <a:r>
              <a:rPr lang="el-GR" sz="4000" dirty="0">
                <a:latin typeface="Arial" panose="020B0604020202020204" pitchFamily="34" charset="0"/>
                <a:cs typeface="Arial" panose="020B0604020202020204" pitchFamily="34" charset="0"/>
              </a:rPr>
              <a:t>Επαγγελματική Συμβουλευτική</a:t>
            </a:r>
            <a:endParaRPr lang="en-US" sz="40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8D28697-83F7-4C09-A9B2-6CAA588556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F934A627-5FE0-43E2-B660-368C85AD8AA8}"/>
              </a:ext>
            </a:extLst>
          </p:cNvPr>
          <p:cNvGraphicFramePr>
            <a:graphicFrameLocks noGrp="1"/>
          </p:cNvGraphicFramePr>
          <p:nvPr>
            <p:ph sz="half" idx="1"/>
            <p:extLst>
              <p:ext uri="{D42A27DB-BD31-4B8C-83A1-F6EECF244321}">
                <p14:modId xmlns:p14="http://schemas.microsoft.com/office/powerpoint/2010/main" val="619949128"/>
              </p:ext>
            </p:extLst>
          </p:nvPr>
        </p:nvGraphicFramePr>
        <p:xfrm>
          <a:off x="1371600" y="16383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35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A6F772-FD85-489D-AD5F-F710586E1689}"/>
              </a:ext>
            </a:extLst>
          </p:cNvPr>
          <p:cNvSpPr txBox="1"/>
          <p:nvPr/>
        </p:nvSpPr>
        <p:spPr>
          <a:xfrm>
            <a:off x="1186543" y="583264"/>
            <a:ext cx="10681995" cy="5646161"/>
          </a:xfrm>
          <a:prstGeom prst="rect">
            <a:avLst/>
          </a:prstGeom>
          <a:noFill/>
        </p:spPr>
        <p:txBody>
          <a:bodyPr wrap="square">
            <a:spAutoFit/>
          </a:bodyPr>
          <a:lstStyle/>
          <a:p>
            <a:pPr lvl="0">
              <a:lnSpc>
                <a:spcPct val="100000"/>
              </a:lnSpc>
            </a:pPr>
            <a:r>
              <a:rPr lang="el-GR" b="1" dirty="0">
                <a:latin typeface="Arial" panose="020B0604020202020204" pitchFamily="34" charset="0"/>
                <a:cs typeface="Arial" panose="020B0604020202020204" pitchFamily="34" charset="0"/>
              </a:rPr>
              <a:t>Υποστήριξη στην εκπαιδευτική διαδικασία</a:t>
            </a:r>
          </a:p>
          <a:p>
            <a:pPr rtl="0" fontAlgn="base">
              <a:spcBef>
                <a:spcPts val="0"/>
              </a:spcBef>
              <a:spcAft>
                <a:spcPts val="0"/>
              </a:spcAft>
            </a:pPr>
            <a:r>
              <a:rPr lang="el-GR" b="0" i="0" u="none" strike="noStrike" dirty="0">
                <a:solidFill>
                  <a:srgbClr val="000000"/>
                </a:solidFill>
                <a:effectLst/>
                <a:latin typeface="Arial" panose="020B0604020202020204" pitchFamily="34" charset="0"/>
                <a:cs typeface="Arial" panose="020B0604020202020204" pitchFamily="34" charset="0"/>
              </a:rPr>
              <a:t>Σε περίπτωση δυσκολιών  στην εκπαιδευτική διαδικασία λόγω Ειδικών Εκπαιδευτικών Αναγκών (Δυσλεξία, ΔΕΠΥ, ΔΑΦ </a:t>
            </a:r>
            <a:r>
              <a:rPr lang="el-GR" b="0" i="0" u="none" strike="noStrike" dirty="0" err="1">
                <a:solidFill>
                  <a:srgbClr val="000000"/>
                </a:solidFill>
                <a:effectLst/>
                <a:latin typeface="Arial" panose="020B0604020202020204" pitchFamily="34" charset="0"/>
                <a:cs typeface="Arial" panose="020B0604020202020204" pitchFamily="34" charset="0"/>
              </a:rPr>
              <a:t>κ.α</a:t>
            </a:r>
            <a:r>
              <a:rPr lang="el-GR" b="0" i="0" u="none" strike="noStrike" dirty="0">
                <a:solidFill>
                  <a:srgbClr val="000000"/>
                </a:solidFill>
                <a:effectLst/>
                <a:latin typeface="Arial" panose="020B0604020202020204" pitchFamily="34" charset="0"/>
                <a:cs typeface="Arial" panose="020B0604020202020204" pitchFamily="34" charset="0"/>
              </a:rPr>
              <a:t>) ή ψυχοκοινωνικών δυσκολιών, πραγματοποιείται  καταγραφή αναγκών και  δημιουργείται εξατομικευμένο πρόγραμμα, προσαρμοσμένο στις εκάστοτε ανάγκες.</a:t>
            </a:r>
          </a:p>
          <a:p>
            <a:pPr rtl="0" fontAlgn="base">
              <a:spcBef>
                <a:spcPts val="0"/>
              </a:spcBef>
              <a:spcAft>
                <a:spcPts val="0"/>
              </a:spcAft>
            </a:pPr>
            <a:endParaRPr lang="el-GR" kern="1200" dirty="0">
              <a:solidFill>
                <a:srgbClr val="000000"/>
              </a:solidFill>
              <a:latin typeface="Arial" panose="020B0604020202020204" pitchFamily="34" charset="0"/>
              <a:cs typeface="Arial" panose="020B0604020202020204" pitchFamily="34" charset="0"/>
            </a:endParaRPr>
          </a:p>
          <a:p>
            <a:pPr rtl="0" fontAlgn="base">
              <a:spcBef>
                <a:spcPts val="0"/>
              </a:spcBef>
              <a:spcAft>
                <a:spcPts val="0"/>
              </a:spcAft>
            </a:pPr>
            <a:r>
              <a:rPr lang="el-GR" b="1" kern="1200" dirty="0">
                <a:latin typeface="Arial" panose="020B0604020202020204" pitchFamily="34" charset="0"/>
                <a:cs typeface="Arial" panose="020B0604020202020204" pitchFamily="34" charset="0"/>
              </a:rPr>
              <a:t>Μετακίνηση φοιτητών με αναπηρία</a:t>
            </a:r>
          </a:p>
          <a:p>
            <a:pPr defTabSz="1111250">
              <a:spcBef>
                <a:spcPct val="0"/>
              </a:spcBef>
              <a:spcAft>
                <a:spcPct val="35000"/>
              </a:spcAft>
            </a:pPr>
            <a:r>
              <a:rPr lang="en-US" dirty="0">
                <a:latin typeface="Arial" panose="020B0604020202020204" pitchFamily="34" charset="0"/>
                <a:cs typeface="Arial" panose="020B0604020202020204" pitchFamily="34" charset="0"/>
              </a:rPr>
              <a:t>Πα</a:t>
            </a:r>
            <a:r>
              <a:rPr lang="en-US" dirty="0" err="1">
                <a:latin typeface="Arial" panose="020B0604020202020204" pitchFamily="34" charset="0"/>
                <a:cs typeface="Arial" panose="020B0604020202020204" pitchFamily="34" charset="0"/>
              </a:rPr>
              <a:t>ροχή</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μετ</a:t>
            </a:r>
            <a:r>
              <a:rPr lang="en-US" dirty="0">
                <a:latin typeface="Arial" panose="020B0604020202020204" pitchFamily="34" charset="0"/>
                <a:cs typeface="Arial" panose="020B0604020202020204" pitchFamily="34" charset="0"/>
              </a:rPr>
              <a:t>αφοράς από τον τόπο κατοικίας τους (εντός του Δήμου Πατρέων), προς τις εγκαταστάσεις του Πανεπιστημίου Πατρών στο Ρίο και στο Κουκούλι και αντιστρόφως με ειδικά διαμορφωμένο όχημα κατόπιν αιτήματος των φοιτητών.</a:t>
            </a:r>
            <a:r>
              <a:rPr lang="el-GR" dirty="0">
                <a:latin typeface="Arial" panose="020B0604020202020204" pitchFamily="34" charset="0"/>
                <a:cs typeface="Arial" panose="020B0604020202020204" pitchFamily="34" charset="0"/>
              </a:rPr>
              <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
            </a:r>
            <a:br>
              <a:rPr lang="el-GR" dirty="0">
                <a:latin typeface="Arial" panose="020B0604020202020204" pitchFamily="34" charset="0"/>
                <a:cs typeface="Arial" panose="020B0604020202020204" pitchFamily="34" charset="0"/>
              </a:rPr>
            </a:br>
            <a:r>
              <a:rPr lang="el-GR" b="1" kern="1200" dirty="0">
                <a:latin typeface="Arial" panose="020B0604020202020204" pitchFamily="34" charset="0"/>
                <a:cs typeface="Arial" panose="020B0604020202020204" pitchFamily="34" charset="0"/>
              </a:rPr>
              <a:t>Υποτροφίες οικονομικής ενίσχυσης</a:t>
            </a:r>
            <a:br>
              <a:rPr lang="el-GR" b="1" kern="1200" dirty="0">
                <a:latin typeface="Arial" panose="020B0604020202020204" pitchFamily="34" charset="0"/>
                <a:cs typeface="Arial" panose="020B0604020202020204" pitchFamily="34" charset="0"/>
              </a:rPr>
            </a:br>
            <a:r>
              <a:rPr lang="el-GR" kern="1200" dirty="0">
                <a:latin typeface="Arial" panose="020B0604020202020204" pitchFamily="34" charset="0"/>
                <a:cs typeface="Arial" panose="020B0604020202020204" pitchFamily="34" charset="0"/>
              </a:rPr>
              <a:t>Κάθε χρόνο χορηγούνται υποτροφίες οικονομικής ενίσχυσης σε φοιτητές που ανήκουν σε Ευπαθείς Κοινωνικές Ομάδες, βάσει οικονομικών και κοινωνικών κριτηρίων.</a:t>
            </a:r>
            <a:r>
              <a:rPr lang="el-GR" dirty="0">
                <a:solidFill>
                  <a:srgbClr val="000000"/>
                </a:solidFill>
                <a:latin typeface="Arial" panose="020B0604020202020204" pitchFamily="34" charset="0"/>
                <a:cs typeface="Arial" panose="020B0604020202020204" pitchFamily="34" charset="0"/>
              </a:rPr>
              <a:t/>
            </a:r>
            <a:br>
              <a:rPr lang="el-GR" dirty="0">
                <a:solidFill>
                  <a:srgbClr val="000000"/>
                </a:solidFill>
                <a:latin typeface="Arial" panose="020B0604020202020204" pitchFamily="34" charset="0"/>
                <a:cs typeface="Arial" panose="020B0604020202020204" pitchFamily="34" charset="0"/>
              </a:rPr>
            </a:br>
            <a:r>
              <a:rPr lang="el-GR" dirty="0">
                <a:solidFill>
                  <a:srgbClr val="000000"/>
                </a:solidFill>
                <a:latin typeface="Arial" panose="020B0604020202020204" pitchFamily="34" charset="0"/>
                <a:cs typeface="Arial" panose="020B0604020202020204" pitchFamily="34" charset="0"/>
              </a:rPr>
              <a:t/>
            </a:r>
            <a:br>
              <a:rPr lang="el-GR" dirty="0">
                <a:solidFill>
                  <a:srgbClr val="000000"/>
                </a:solidFill>
                <a:latin typeface="Arial" panose="020B0604020202020204" pitchFamily="34" charset="0"/>
                <a:cs typeface="Arial" panose="020B0604020202020204" pitchFamily="34" charset="0"/>
              </a:rPr>
            </a:br>
            <a:r>
              <a:rPr lang="el-GR" b="1" kern="1200" dirty="0">
                <a:latin typeface="Arial" panose="020B0604020202020204" pitchFamily="34" charset="0"/>
                <a:cs typeface="Arial" panose="020B0604020202020204" pitchFamily="34" charset="0"/>
              </a:rPr>
              <a:t>Επιμορφωτικά σεμινάρια</a:t>
            </a:r>
          </a:p>
          <a:p>
            <a:pPr marL="800100" lvl="1" indent="-342900" defTabSz="1111250">
              <a:spcBef>
                <a:spcPct val="0"/>
              </a:spcBef>
              <a:spcAft>
                <a:spcPct val="35000"/>
              </a:spcAft>
              <a:buFont typeface="Wingdings" panose="05000000000000000000" pitchFamily="2" charset="2"/>
              <a:buChar char="ü"/>
            </a:pPr>
            <a:r>
              <a:rPr lang="el-GR" b="0" i="0" u="none" strike="noStrike" dirty="0">
                <a:effectLst/>
                <a:latin typeface="Arial" panose="020B0604020202020204" pitchFamily="34" charset="0"/>
                <a:cs typeface="Arial" panose="020B0604020202020204" pitchFamily="34" charset="0"/>
              </a:rPr>
              <a:t>Απόκτηση βασικών γνώσεων και δεξιοτήτων σε θέματα στήριξης και προσέγγισης Ευπαθών Κοινωνικών Ομάδων</a:t>
            </a:r>
            <a:endParaRPr lang="el-GR" dirty="0">
              <a:latin typeface="Arial" panose="020B0604020202020204" pitchFamily="34" charset="0"/>
              <a:cs typeface="Arial" panose="020B0604020202020204" pitchFamily="34" charset="0"/>
            </a:endParaRPr>
          </a:p>
          <a:p>
            <a:pPr marL="800100" lvl="1" indent="-342900" defTabSz="1111250">
              <a:spcBef>
                <a:spcPct val="0"/>
              </a:spcBef>
              <a:spcAft>
                <a:spcPct val="35000"/>
              </a:spcAft>
              <a:buFont typeface="Wingdings" panose="05000000000000000000" pitchFamily="2" charset="2"/>
              <a:buChar char="ü"/>
            </a:pPr>
            <a:r>
              <a:rPr lang="el-GR" b="0" i="0" u="none" strike="noStrike" dirty="0">
                <a:effectLst/>
                <a:latin typeface="Arial" panose="020B0604020202020204" pitchFamily="34" charset="0"/>
                <a:cs typeface="Arial" panose="020B0604020202020204" pitchFamily="34" charset="0"/>
              </a:rPr>
              <a:t>Ευαισθητοποίηση της Πανεπιστημιακής και Ευρύτερης Κοινότητας </a:t>
            </a:r>
            <a:r>
              <a:rPr lang="el-GR" b="0" i="0" u="none" strike="noStrike" dirty="0">
                <a:solidFill>
                  <a:srgbClr val="000000"/>
                </a:solidFill>
                <a:effectLst/>
                <a:latin typeface="Arial" panose="020B0604020202020204" pitchFamily="34" charset="0"/>
                <a:cs typeface="Arial" panose="020B0604020202020204" pitchFamily="34" charset="0"/>
              </a:rPr>
              <a:t> </a:t>
            </a:r>
          </a:p>
          <a:p>
            <a:pPr lvl="0">
              <a:lnSpc>
                <a:spcPct val="10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7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5A93C-578E-47D2-96A6-AF17136F6BCE}">
  <ds:schemaRef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19E48938-CE0A-4976-83E6-A8FD4583CC20}">
  <ds:schemaRefs>
    <ds:schemaRef ds:uri="http://schemas.microsoft.com/sharepoint/v3/contenttype/forms"/>
  </ds:schemaRefs>
</ds:datastoreItem>
</file>

<file path=customXml/itemProps3.xml><?xml version="1.0" encoding="utf-8"?>
<ds:datastoreItem xmlns:ds="http://schemas.openxmlformats.org/officeDocument/2006/customXml" ds:itemID="{7F32B251-29F3-43CE-BD66-A3B48CC7B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Travel design</Template>
  <TotalTime>531</TotalTime>
  <Words>604</Words>
  <Application>Microsoft Office PowerPoint</Application>
  <PresentationFormat>Ευρεία οθόνη</PresentationFormat>
  <Paragraphs>79</Paragraphs>
  <Slides>13</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Calibri</vt:lpstr>
      <vt:lpstr>Franklin Gothic Book</vt:lpstr>
      <vt:lpstr>Wingdings</vt:lpstr>
      <vt:lpstr>Crop</vt:lpstr>
      <vt:lpstr>Κοινωνική Μέριμνα Φοιτητών Πανεπιστημίου Πατρών</vt:lpstr>
      <vt:lpstr>Παρουσίαση του PowerPoint</vt:lpstr>
      <vt:lpstr>Υπηρεσίες</vt:lpstr>
      <vt:lpstr>Υπηρεσίες</vt:lpstr>
      <vt:lpstr>Ψυχοκοινωνική Ενδυνάμωση / Ψυχολογική Υποστήριξη </vt:lpstr>
      <vt:lpstr>Γραφείο Ιατρικής Στήριξης  - Φυσικοθεραπείες</vt:lpstr>
      <vt:lpstr>Προσβασιμότητα εκπαιδευτικού υλικού – Σταθμοί εργασίας για Φοιτητές με Αναπηρία </vt:lpstr>
      <vt:lpstr>Επαγγελματική Συμβουλευτική</vt:lpstr>
      <vt:lpstr>Παρουσίαση του PowerPoint</vt:lpstr>
      <vt:lpstr>Παρουσίαση του PowerPoint</vt:lpstr>
      <vt:lpstr>Παρουσίαση του PowerPoint</vt:lpstr>
      <vt:lpstr>Συνήγορος του Φοιτητή    </vt:lpstr>
      <vt:lpstr>Επιτροπή Ισότητας των Φύλων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Μέριμνα Φοιτητών Πανεπιστημίου Πατρών</dc:title>
  <dc:creator>Μηλιτσοπούλου Χρυσάνθη</dc:creator>
  <cp:lastModifiedBy>dceup</cp:lastModifiedBy>
  <cp:revision>51</cp:revision>
  <cp:lastPrinted>2021-10-14T09:12:59Z</cp:lastPrinted>
  <dcterms:created xsi:type="dcterms:W3CDTF">2021-09-29T07:57:56Z</dcterms:created>
  <dcterms:modified xsi:type="dcterms:W3CDTF">2021-10-14T09:30:22Z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